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24"/>
  </p:notesMasterIdLst>
  <p:handoutMasterIdLst>
    <p:handoutMasterId r:id="rId25"/>
  </p:handoutMasterIdLst>
  <p:sldIdLst>
    <p:sldId id="256" r:id="rId2"/>
    <p:sldId id="282" r:id="rId3"/>
    <p:sldId id="263" r:id="rId4"/>
    <p:sldId id="266" r:id="rId5"/>
    <p:sldId id="360" r:id="rId6"/>
    <p:sldId id="361" r:id="rId7"/>
    <p:sldId id="362" r:id="rId8"/>
    <p:sldId id="363" r:id="rId9"/>
    <p:sldId id="364" r:id="rId10"/>
    <p:sldId id="400" r:id="rId11"/>
    <p:sldId id="385" r:id="rId12"/>
    <p:sldId id="365" r:id="rId13"/>
    <p:sldId id="366" r:id="rId14"/>
    <p:sldId id="403" r:id="rId15"/>
    <p:sldId id="367" r:id="rId16"/>
    <p:sldId id="368" r:id="rId17"/>
    <p:sldId id="369" r:id="rId18"/>
    <p:sldId id="397" r:id="rId19"/>
    <p:sldId id="322" r:id="rId20"/>
    <p:sldId id="404" r:id="rId21"/>
    <p:sldId id="317" r:id="rId22"/>
    <p:sldId id="286"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FF9966"/>
    <a:srgbClr val="CC9900"/>
    <a:srgbClr val="FFCC00"/>
    <a:srgbClr val="3333CC"/>
    <a:srgbClr val="006600"/>
    <a:srgbClr val="FF33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69691-6DA3-406B-A438-1DA31E8ACA99}" v="6" dt="2022-02-04T15:39:25.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81" d="100"/>
          <a:sy n="81" d="100"/>
        </p:scale>
        <p:origin x="150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lvl1pPr eaLnBrk="1" hangingPunct="1">
              <a:defRPr sz="1200">
                <a:latin typeface="Arial" charset="0"/>
              </a:defRPr>
            </a:lvl1pPr>
          </a:lstStyle>
          <a:p>
            <a:pPr>
              <a:defRPr/>
            </a:pPr>
            <a:r>
              <a:rPr lang="en-US"/>
              <a:t>Parent Orientations</a:t>
            </a:r>
          </a:p>
        </p:txBody>
      </p:sp>
      <p:sp>
        <p:nvSpPr>
          <p:cNvPr id="49155" name="Rectangle 3"/>
          <p:cNvSpPr>
            <a:spLocks noGrp="1" noChangeArrowheads="1"/>
          </p:cNvSpPr>
          <p:nvPr>
            <p:ph type="dt" sz="quarter"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9156" name="Rectangle 4"/>
          <p:cNvSpPr>
            <a:spLocks noGrp="1" noChangeArrowheads="1"/>
          </p:cNvSpPr>
          <p:nvPr>
            <p:ph type="ftr" sz="quarter" idx="2"/>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b" anchorCtr="0" compatLnSpc="1">
            <a:prstTxWarp prst="textNoShape">
              <a:avLst/>
            </a:prstTxWarp>
          </a:bodyPr>
          <a:lstStyle>
            <a:lvl1pPr eaLnBrk="1" hangingPunct="1">
              <a:defRPr sz="1200">
                <a:latin typeface="Arial" charset="0"/>
              </a:defRPr>
            </a:lvl1pPr>
          </a:lstStyle>
          <a:p>
            <a:pPr>
              <a:defRPr/>
            </a:pPr>
            <a:r>
              <a:rPr lang="en-US"/>
              <a:t>Scheduling</a:t>
            </a:r>
          </a:p>
        </p:txBody>
      </p:sp>
      <p:sp>
        <p:nvSpPr>
          <p:cNvPr id="49157" name="Rectangle 5"/>
          <p:cNvSpPr>
            <a:spLocks noGrp="1" noChangeArrowheads="1"/>
          </p:cNvSpPr>
          <p:nvPr>
            <p:ph type="sldNum" sz="quarter" idx="3"/>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b" anchorCtr="0" compatLnSpc="1">
            <a:prstTxWarp prst="textNoShape">
              <a:avLst/>
            </a:prstTxWarp>
          </a:bodyPr>
          <a:lstStyle>
            <a:lvl1pPr algn="r" eaLnBrk="1" hangingPunct="1">
              <a:defRPr sz="1200"/>
            </a:lvl1pPr>
          </a:lstStyle>
          <a:p>
            <a:pPr>
              <a:defRPr/>
            </a:pPr>
            <a:fld id="{D8801970-9DB7-43DC-929D-719E50B3AC5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lvl1pPr eaLnBrk="1" hangingPunct="1">
              <a:defRPr sz="1200">
                <a:latin typeface="Arial" charset="0"/>
              </a:defRPr>
            </a:lvl1pPr>
          </a:lstStyle>
          <a:p>
            <a:pPr>
              <a:defRPr/>
            </a:pPr>
            <a:r>
              <a:rPr lang="en-US"/>
              <a:t>Parent Orientations</a:t>
            </a:r>
          </a:p>
        </p:txBody>
      </p:sp>
      <p:sp>
        <p:nvSpPr>
          <p:cNvPr id="54275"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700088" y="4416425"/>
            <a:ext cx="56102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b" anchorCtr="0" compatLnSpc="1">
            <a:prstTxWarp prst="textNoShape">
              <a:avLst/>
            </a:prstTxWarp>
          </a:bodyPr>
          <a:lstStyle>
            <a:lvl1pPr eaLnBrk="1" hangingPunct="1">
              <a:defRPr sz="1200">
                <a:latin typeface="Arial" charset="0"/>
              </a:defRPr>
            </a:lvl1pPr>
          </a:lstStyle>
          <a:p>
            <a:pPr>
              <a:defRPr/>
            </a:pPr>
            <a:r>
              <a:rPr lang="en-US"/>
              <a:t>Scheduling</a:t>
            </a:r>
          </a:p>
        </p:txBody>
      </p:sp>
      <p:sp>
        <p:nvSpPr>
          <p:cNvPr id="54279"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04" tIns="45752" rIns="91504" bIns="45752" numCol="1" anchor="b" anchorCtr="0" compatLnSpc="1">
            <a:prstTxWarp prst="textNoShape">
              <a:avLst/>
            </a:prstTxWarp>
          </a:bodyPr>
          <a:lstStyle>
            <a:lvl1pPr algn="r" eaLnBrk="1" hangingPunct="1">
              <a:defRPr sz="1200"/>
            </a:lvl1pPr>
          </a:lstStyle>
          <a:p>
            <a:pPr>
              <a:defRPr/>
            </a:pPr>
            <a:fld id="{B28123F8-F0E5-41D5-B608-D5AFF54D54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Parent Orientations</a:t>
            </a:r>
          </a:p>
        </p:txBody>
      </p:sp>
      <p:sp>
        <p:nvSpPr>
          <p:cNvPr id="6147" name="Rectangle 6"/>
          <p:cNvSpPr>
            <a:spLocks noGrp="1" noChangeArrowheads="1"/>
          </p:cNvSpPr>
          <p:nvPr>
            <p:ph type="ftr" sz="quarter" idx="4"/>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Scheduling</a:t>
            </a:r>
          </a:p>
        </p:txBody>
      </p:sp>
      <p:sp>
        <p:nvSpPr>
          <p:cNvPr id="614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1DF58B-7FB5-4B55-96FA-96453F0DAB4D}" type="slidenum">
              <a:rPr lang="en-US" altLang="en-US" smtClean="0"/>
              <a:pPr>
                <a:spcBef>
                  <a:spcPct val="0"/>
                </a:spcBef>
              </a:pPr>
              <a:t>1</a:t>
            </a:fld>
            <a:endParaRPr lang="en-US" altLang="en-US"/>
          </a:p>
        </p:txBody>
      </p:sp>
      <p:sp>
        <p:nvSpPr>
          <p:cNvPr id="6149" name="Rectangle 2"/>
          <p:cNvSpPr>
            <a:spLocks noGrp="1" noRot="1" noChangeAspect="1" noChangeArrowheads="1" noTextEdit="1"/>
          </p:cNvSpPr>
          <p:nvPr>
            <p:ph type="sldImg"/>
          </p:nvPr>
        </p:nvSpPr>
        <p:spPr>
          <a:ln/>
        </p:spPr>
      </p:sp>
      <p:sp>
        <p:nvSpPr>
          <p:cNvPr id="615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3410"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27341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D06B73AD-0EE5-4121-801D-2922E47F309D}" type="slidenum">
              <a:rPr lang="en-US" altLang="en-US"/>
              <a:pPr>
                <a:defRPr/>
              </a:pPr>
              <a:t>‹#›</a:t>
            </a:fld>
            <a:endParaRPr lang="en-US" altLang="en-US"/>
          </a:p>
        </p:txBody>
      </p:sp>
    </p:spTree>
    <p:extLst>
      <p:ext uri="{BB962C8B-B14F-4D97-AF65-F5344CB8AC3E}">
        <p14:creationId xmlns:p14="http://schemas.microsoft.com/office/powerpoint/2010/main" val="393112916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7875A11-04B2-4A06-88A1-662CFCDCE785}" type="slidenum">
              <a:rPr lang="en-US" altLang="en-US"/>
              <a:pPr>
                <a:defRPr/>
              </a:pPr>
              <a:t>‹#›</a:t>
            </a:fld>
            <a:endParaRPr lang="en-US" altLang="en-US"/>
          </a:p>
        </p:txBody>
      </p:sp>
    </p:spTree>
    <p:extLst>
      <p:ext uri="{BB962C8B-B14F-4D97-AF65-F5344CB8AC3E}">
        <p14:creationId xmlns:p14="http://schemas.microsoft.com/office/powerpoint/2010/main" val="341872603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C908C2-3400-4431-98D0-4B78566CB37D}" type="slidenum">
              <a:rPr lang="en-US" altLang="en-US"/>
              <a:pPr>
                <a:defRPr/>
              </a:pPr>
              <a:t>‹#›</a:t>
            </a:fld>
            <a:endParaRPr lang="en-US" altLang="en-US"/>
          </a:p>
        </p:txBody>
      </p:sp>
    </p:spTree>
    <p:extLst>
      <p:ext uri="{BB962C8B-B14F-4D97-AF65-F5344CB8AC3E}">
        <p14:creationId xmlns:p14="http://schemas.microsoft.com/office/powerpoint/2010/main" val="315781180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525A09-C695-4547-9DB9-E7E72171EF71}" type="slidenum">
              <a:rPr lang="en-US" altLang="en-US"/>
              <a:pPr>
                <a:defRPr/>
              </a:pPr>
              <a:t>‹#›</a:t>
            </a:fld>
            <a:endParaRPr lang="en-US" altLang="en-US"/>
          </a:p>
        </p:txBody>
      </p:sp>
    </p:spTree>
    <p:extLst>
      <p:ext uri="{BB962C8B-B14F-4D97-AF65-F5344CB8AC3E}">
        <p14:creationId xmlns:p14="http://schemas.microsoft.com/office/powerpoint/2010/main" val="2226412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78ECB6E3-63DD-4AFA-9DA2-8D1D83D2D7EC}" type="slidenum">
              <a:rPr lang="en-US" altLang="en-US"/>
              <a:pPr>
                <a:defRPr/>
              </a:pPr>
              <a:t>‹#›</a:t>
            </a:fld>
            <a:endParaRPr lang="en-US" altLang="en-US"/>
          </a:p>
        </p:txBody>
      </p:sp>
    </p:spTree>
    <p:extLst>
      <p:ext uri="{BB962C8B-B14F-4D97-AF65-F5344CB8AC3E}">
        <p14:creationId xmlns:p14="http://schemas.microsoft.com/office/powerpoint/2010/main" val="35750498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8DD24AF-AEF3-47BB-8993-DEF8AF6EE1BB}" type="slidenum">
              <a:rPr lang="en-US" altLang="en-US"/>
              <a:pPr>
                <a:defRPr/>
              </a:pPr>
              <a:t>‹#›</a:t>
            </a:fld>
            <a:endParaRPr lang="en-US" altLang="en-US"/>
          </a:p>
        </p:txBody>
      </p:sp>
    </p:spTree>
    <p:extLst>
      <p:ext uri="{BB962C8B-B14F-4D97-AF65-F5344CB8AC3E}">
        <p14:creationId xmlns:p14="http://schemas.microsoft.com/office/powerpoint/2010/main" val="33957787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9FB45D5-296D-4E03-942E-AAC907E866B8}" type="slidenum">
              <a:rPr lang="en-US" altLang="en-US"/>
              <a:pPr>
                <a:defRPr/>
              </a:pPr>
              <a:t>‹#›</a:t>
            </a:fld>
            <a:endParaRPr lang="en-US" altLang="en-US"/>
          </a:p>
        </p:txBody>
      </p:sp>
    </p:spTree>
    <p:extLst>
      <p:ext uri="{BB962C8B-B14F-4D97-AF65-F5344CB8AC3E}">
        <p14:creationId xmlns:p14="http://schemas.microsoft.com/office/powerpoint/2010/main" val="19217034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1026CC2-357A-4A47-B433-4296D4F0E7F4}" type="slidenum">
              <a:rPr lang="en-US" altLang="en-US"/>
              <a:pPr>
                <a:defRPr/>
              </a:pPr>
              <a:t>‹#›</a:t>
            </a:fld>
            <a:endParaRPr lang="en-US" altLang="en-US"/>
          </a:p>
        </p:txBody>
      </p:sp>
    </p:spTree>
    <p:extLst>
      <p:ext uri="{BB962C8B-B14F-4D97-AF65-F5344CB8AC3E}">
        <p14:creationId xmlns:p14="http://schemas.microsoft.com/office/powerpoint/2010/main" val="409846142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5EDA5D4-ABFB-451D-8899-E7D2EAADE138}" type="slidenum">
              <a:rPr lang="en-US" altLang="en-US"/>
              <a:pPr>
                <a:defRPr/>
              </a:pPr>
              <a:t>‹#›</a:t>
            </a:fld>
            <a:endParaRPr lang="en-US" altLang="en-US"/>
          </a:p>
        </p:txBody>
      </p:sp>
    </p:spTree>
    <p:extLst>
      <p:ext uri="{BB962C8B-B14F-4D97-AF65-F5344CB8AC3E}">
        <p14:creationId xmlns:p14="http://schemas.microsoft.com/office/powerpoint/2010/main" val="3188025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528BF58-4DAE-4C27-A700-F1ABC5F697D4}" type="slidenum">
              <a:rPr lang="en-US" altLang="en-US"/>
              <a:pPr>
                <a:defRPr/>
              </a:pPr>
              <a:t>‹#›</a:t>
            </a:fld>
            <a:endParaRPr lang="en-US" altLang="en-US"/>
          </a:p>
        </p:txBody>
      </p:sp>
    </p:spTree>
    <p:extLst>
      <p:ext uri="{BB962C8B-B14F-4D97-AF65-F5344CB8AC3E}">
        <p14:creationId xmlns:p14="http://schemas.microsoft.com/office/powerpoint/2010/main" val="180138579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00C2CE1-C1E0-4586-8355-5EE7E44AC254}" type="slidenum">
              <a:rPr lang="en-US" altLang="en-US"/>
              <a:pPr>
                <a:defRPr/>
              </a:pPr>
              <a:t>‹#›</a:t>
            </a:fld>
            <a:endParaRPr lang="en-US" altLang="en-US"/>
          </a:p>
        </p:txBody>
      </p:sp>
    </p:spTree>
    <p:extLst>
      <p:ext uri="{BB962C8B-B14F-4D97-AF65-F5344CB8AC3E}">
        <p14:creationId xmlns:p14="http://schemas.microsoft.com/office/powerpoint/2010/main" val="9924784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4B24361-9B7D-48D9-BA38-3D038AF3E29D}" type="slidenum">
              <a:rPr lang="en-US" altLang="en-US"/>
              <a:pPr>
                <a:defRPr/>
              </a:pPr>
              <a:t>‹#›</a:t>
            </a:fld>
            <a:endParaRPr lang="en-US" altLang="en-US"/>
          </a:p>
        </p:txBody>
      </p:sp>
    </p:spTree>
    <p:extLst>
      <p:ext uri="{BB962C8B-B14F-4D97-AF65-F5344CB8AC3E}">
        <p14:creationId xmlns:p14="http://schemas.microsoft.com/office/powerpoint/2010/main" val="377008576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02819B5-BDA3-45A2-B54B-1875636CECCC}" type="slidenum">
              <a:rPr lang="en-US" altLang="en-US"/>
              <a:pPr>
                <a:defRPr/>
              </a:pPr>
              <a:t>‹#›</a:t>
            </a:fld>
            <a:endParaRPr lang="en-US" altLang="en-US"/>
          </a:p>
        </p:txBody>
      </p:sp>
    </p:spTree>
    <p:extLst>
      <p:ext uri="{BB962C8B-B14F-4D97-AF65-F5344CB8AC3E}">
        <p14:creationId xmlns:p14="http://schemas.microsoft.com/office/powerpoint/2010/main" val="124070935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7238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2388"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27238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272390"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7384EBAC-21B1-45F9-8C4D-2210178C208C}"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70"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fade">
                                      <p:cBhvr>
                                        <p:cTn id="7" dur="2000"/>
                                        <p:tgtEl>
                                          <p:spTgt spid="272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87"/>
                                        </p:tgtEl>
                                        <p:attrNameLst>
                                          <p:attrName>style.visibility</p:attrName>
                                        </p:attrNameLst>
                                      </p:cBhvr>
                                      <p:to>
                                        <p:strVal val="visible"/>
                                      </p:to>
                                    </p:set>
                                    <p:animEffect transition="in" filter="fade">
                                      <p:cBhvr>
                                        <p:cTn id="10" dur="2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p:tmplLst>
          <p:tmpl>
            <p:tnLst>
              <p:par>
                <p:cTn presetID="10" presetClass="entr" presetSubtype="0" fill="hold" nodeType="withEffect">
                  <p:stCondLst>
                    <p:cond delay="0"/>
                  </p:stCondLst>
                  <p:childTnLst>
                    <p:set>
                      <p:cBhvr>
                        <p:cTn dur="1" fill="hold">
                          <p:stCondLst>
                            <p:cond delay="0"/>
                          </p:stCondLst>
                        </p:cTn>
                        <p:tgtEl>
                          <p:spTgt spid="272387"/>
                        </p:tgtEl>
                        <p:attrNameLst>
                          <p:attrName>style.visibility</p:attrName>
                        </p:attrNameLst>
                      </p:cBhvr>
                      <p:to>
                        <p:strVal val="visible"/>
                      </p:to>
                    </p:set>
                    <p:animEffect transition="in" filter="fade">
                      <p:cBhvr>
                        <p:cTn dur="2000"/>
                        <p:tgtEl>
                          <p:spTgt spid="272387"/>
                        </p:tgtEl>
                      </p:cBhvr>
                    </p:animEffec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chool.wcskids.net/msvpa/about-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altLang="en-US" b="1">
                <a:solidFill>
                  <a:srgbClr val="FF0000"/>
                </a:solidFill>
              </a:rPr>
              <a:t>BEER MIDDLE SCHOOL</a:t>
            </a:r>
          </a:p>
        </p:txBody>
      </p:sp>
      <p:sp>
        <p:nvSpPr>
          <p:cNvPr id="5123" name="Rectangle 3"/>
          <p:cNvSpPr>
            <a:spLocks noGrp="1" noChangeArrowheads="1"/>
          </p:cNvSpPr>
          <p:nvPr>
            <p:ph type="subTitle" idx="1"/>
          </p:nvPr>
        </p:nvSpPr>
        <p:spPr>
          <a:xfrm>
            <a:off x="1981200" y="3962400"/>
            <a:ext cx="6553200" cy="1223963"/>
          </a:xfrm>
        </p:spPr>
        <p:txBody>
          <a:bodyPr/>
          <a:lstStyle/>
          <a:p>
            <a:pPr eaLnBrk="1" hangingPunct="1"/>
            <a:r>
              <a:rPr lang="en-US" altLang="en-US" b="1" dirty="0">
                <a:solidFill>
                  <a:srgbClr val="FF0000"/>
                </a:solidFill>
              </a:rPr>
              <a:t>Course Selections</a:t>
            </a:r>
          </a:p>
          <a:p>
            <a:pPr eaLnBrk="1" hangingPunct="1"/>
            <a:r>
              <a:rPr lang="en-US" altLang="en-US" b="1">
                <a:solidFill>
                  <a:srgbClr val="FF0000"/>
                </a:solidFill>
              </a:rPr>
              <a:t>2022 - 2023</a:t>
            </a:r>
            <a:endParaRPr lang="en-US" altLang="en-US" b="1" dirty="0">
              <a:solidFill>
                <a:srgbClr val="FF0000"/>
              </a:solidFill>
            </a:endParaRPr>
          </a:p>
        </p:txBody>
      </p:sp>
    </p:spTree>
  </p:cSld>
  <p:clrMapOvr>
    <a:masterClrMapping/>
  </p:clrMapOvr>
  <p:transition spd="med" advTm="3599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CHOIR</a:t>
            </a:r>
          </a:p>
        </p:txBody>
      </p:sp>
      <p:sp>
        <p:nvSpPr>
          <p:cNvPr id="3" name="Text Placeholder 2"/>
          <p:cNvSpPr>
            <a:spLocks noGrp="1"/>
          </p:cNvSpPr>
          <p:nvPr>
            <p:ph type="body" sz="half" idx="1"/>
          </p:nvPr>
        </p:nvSpPr>
        <p:spPr/>
        <p:txBody>
          <a:bodyPr/>
          <a:lstStyle/>
          <a:p>
            <a:pPr>
              <a:defRPr/>
            </a:pPr>
            <a:r>
              <a:rPr lang="en-US" dirty="0"/>
              <a:t>20-week class</a:t>
            </a:r>
          </a:p>
          <a:p>
            <a:pPr>
              <a:defRPr/>
            </a:pPr>
            <a:r>
              <a:rPr lang="en-US" dirty="0"/>
              <a:t>Vocal technique, sight reading, music theory, and music history</a:t>
            </a:r>
          </a:p>
          <a:p>
            <a:pPr marL="0" indent="0">
              <a:buFont typeface="Wingdings" panose="05000000000000000000" pitchFamily="2" charset="2"/>
              <a:buNone/>
              <a:defRPr/>
            </a:pPr>
            <a:endParaRPr lang="en-US" sz="1800" dirty="0"/>
          </a:p>
          <a:p>
            <a:pPr>
              <a:defRPr/>
            </a:pPr>
            <a:r>
              <a:rPr lang="en-US" dirty="0"/>
              <a:t>Offered in 7</a:t>
            </a:r>
            <a:r>
              <a:rPr lang="en-US" baseline="30000" dirty="0"/>
              <a:t>th</a:t>
            </a:r>
            <a:r>
              <a:rPr lang="en-US" dirty="0"/>
              <a:t> and 8</a:t>
            </a:r>
            <a:r>
              <a:rPr lang="en-US" baseline="30000" dirty="0"/>
              <a:t>th</a:t>
            </a:r>
            <a:r>
              <a:rPr lang="en-US" dirty="0"/>
              <a:t> grade </a:t>
            </a:r>
          </a:p>
        </p:txBody>
      </p:sp>
      <p:pic>
        <p:nvPicPr>
          <p:cNvPr id="1536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94781" y="3581400"/>
            <a:ext cx="2924175" cy="2205038"/>
          </a:xfrm>
        </p:spPr>
      </p:pic>
      <p:pic>
        <p:nvPicPr>
          <p:cNvPr id="1536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52475"/>
            <a:ext cx="30480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Health – 20 Weeks</a:t>
            </a:r>
          </a:p>
        </p:txBody>
      </p:sp>
      <p:sp>
        <p:nvSpPr>
          <p:cNvPr id="39939" name="Rectangle 3"/>
          <p:cNvSpPr>
            <a:spLocks noGrp="1" noChangeArrowheads="1"/>
          </p:cNvSpPr>
          <p:nvPr>
            <p:ph type="body" sz="half" idx="1"/>
          </p:nvPr>
        </p:nvSpPr>
        <p:spPr>
          <a:xfrm>
            <a:off x="457200" y="1143000"/>
            <a:ext cx="4038600" cy="4530725"/>
          </a:xfrm>
        </p:spPr>
        <p:txBody>
          <a:bodyPr/>
          <a:lstStyle/>
          <a:p>
            <a:pPr eaLnBrk="1" hangingPunct="1"/>
            <a:r>
              <a:rPr lang="en-US" altLang="en-US" sz="2200"/>
              <a:t>Students will study physical, mental, and social health. </a:t>
            </a:r>
          </a:p>
          <a:p>
            <a:pPr eaLnBrk="1" hangingPunct="1"/>
            <a:r>
              <a:rPr lang="en-US" altLang="en-US" sz="2200"/>
              <a:t>Areas covered include:</a:t>
            </a:r>
          </a:p>
          <a:p>
            <a:pPr lvl="1" eaLnBrk="1" hangingPunct="1"/>
            <a:r>
              <a:rPr lang="en-US" altLang="en-US" sz="2000"/>
              <a:t>Communicable disease/AIDS</a:t>
            </a:r>
          </a:p>
          <a:p>
            <a:pPr lvl="1" eaLnBrk="1" hangingPunct="1"/>
            <a:r>
              <a:rPr lang="en-US" altLang="en-US" sz="2000"/>
              <a:t>Human sexuality</a:t>
            </a:r>
          </a:p>
          <a:p>
            <a:pPr lvl="1" eaLnBrk="1" hangingPunct="1"/>
            <a:r>
              <a:rPr lang="en-US" altLang="en-US" sz="2000"/>
              <a:t>Personal Care/Fitness/Nutrition</a:t>
            </a:r>
          </a:p>
          <a:p>
            <a:pPr lvl="1" eaLnBrk="1" hangingPunct="1"/>
            <a:r>
              <a:rPr lang="en-US" altLang="en-US" sz="2000"/>
              <a:t>First Aid/Safety</a:t>
            </a:r>
          </a:p>
          <a:p>
            <a:pPr lvl="1" eaLnBrk="1" hangingPunct="1"/>
            <a:r>
              <a:rPr lang="en-US" altLang="en-US" sz="2000"/>
              <a:t>Public and Environmental Health</a:t>
            </a:r>
          </a:p>
          <a:p>
            <a:pPr lvl="1" eaLnBrk="1" hangingPunct="1"/>
            <a:r>
              <a:rPr lang="en-US" altLang="en-US" sz="2000"/>
              <a:t>Substance Abuse</a:t>
            </a:r>
          </a:p>
        </p:txBody>
      </p:sp>
      <p:pic>
        <p:nvPicPr>
          <p:cNvPr id="39940" name="Picture 4" descr="MC900241297[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2481263"/>
            <a:ext cx="2619375" cy="211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800"/>
              <a:t>Emerging Technologies I</a:t>
            </a:r>
          </a:p>
        </p:txBody>
      </p:sp>
      <p:sp>
        <p:nvSpPr>
          <p:cNvPr id="16387" name="Rectangle 3"/>
          <p:cNvSpPr>
            <a:spLocks noGrp="1" noChangeArrowheads="1"/>
          </p:cNvSpPr>
          <p:nvPr>
            <p:ph type="body" sz="half" idx="1"/>
          </p:nvPr>
        </p:nvSpPr>
        <p:spPr>
          <a:xfrm>
            <a:off x="457200" y="1752600"/>
            <a:ext cx="4038600" cy="4378325"/>
          </a:xfrm>
        </p:spPr>
        <p:txBody>
          <a:bodyPr/>
          <a:lstStyle/>
          <a:p>
            <a:pPr eaLnBrk="1" hangingPunct="1">
              <a:lnSpc>
                <a:spcPct val="90000"/>
              </a:lnSpc>
              <a:defRPr/>
            </a:pPr>
            <a:r>
              <a:rPr lang="en-US" altLang="en-US" sz="2000" b="1" dirty="0"/>
              <a:t>Essential Skills covered in this class are:</a:t>
            </a:r>
          </a:p>
          <a:p>
            <a:pPr lvl="1" eaLnBrk="1" hangingPunct="1">
              <a:lnSpc>
                <a:spcPct val="90000"/>
              </a:lnSpc>
              <a:defRPr/>
            </a:pPr>
            <a:r>
              <a:rPr lang="en-US" altLang="en-US" sz="1800" dirty="0"/>
              <a:t>Basic Orientation</a:t>
            </a:r>
          </a:p>
          <a:p>
            <a:pPr lvl="1" eaLnBrk="1" hangingPunct="1">
              <a:lnSpc>
                <a:spcPct val="90000"/>
              </a:lnSpc>
              <a:defRPr/>
            </a:pPr>
            <a:r>
              <a:rPr lang="en-US" altLang="en-US" sz="1800" dirty="0"/>
              <a:t>Typing Skills</a:t>
            </a:r>
          </a:p>
          <a:p>
            <a:pPr lvl="1" eaLnBrk="1" hangingPunct="1">
              <a:lnSpc>
                <a:spcPct val="90000"/>
              </a:lnSpc>
              <a:defRPr/>
            </a:pPr>
            <a:r>
              <a:rPr lang="en-US" altLang="en-US" sz="1800" dirty="0"/>
              <a:t>Digital Footprint</a:t>
            </a:r>
          </a:p>
          <a:p>
            <a:pPr lvl="1" eaLnBrk="1" hangingPunct="1">
              <a:lnSpc>
                <a:spcPct val="90000"/>
              </a:lnSpc>
              <a:defRPr/>
            </a:pPr>
            <a:r>
              <a:rPr lang="en-US" altLang="en-US" sz="1800" dirty="0"/>
              <a:t>Troubleshooting</a:t>
            </a:r>
          </a:p>
          <a:p>
            <a:pPr lvl="1" eaLnBrk="1" hangingPunct="1">
              <a:lnSpc>
                <a:spcPct val="90000"/>
              </a:lnSpc>
              <a:defRPr/>
            </a:pPr>
            <a:r>
              <a:rPr lang="en-US" altLang="en-US" sz="1800" dirty="0"/>
              <a:t>Cyber Safety</a:t>
            </a:r>
          </a:p>
          <a:p>
            <a:pPr lvl="1" eaLnBrk="1" hangingPunct="1">
              <a:lnSpc>
                <a:spcPct val="90000"/>
              </a:lnSpc>
              <a:defRPr/>
            </a:pPr>
            <a:r>
              <a:rPr lang="en-US" altLang="en-US" sz="1800" dirty="0"/>
              <a:t>Microsoft Imagine Academy</a:t>
            </a:r>
          </a:p>
          <a:p>
            <a:pPr marL="344487" lvl="1" indent="0" eaLnBrk="1" hangingPunct="1">
              <a:lnSpc>
                <a:spcPct val="90000"/>
              </a:lnSpc>
              <a:buFont typeface="Wingdings" panose="05000000000000000000" pitchFamily="2" charset="2"/>
              <a:buNone/>
              <a:defRPr/>
            </a:pPr>
            <a:endParaRPr lang="en-US" altLang="en-US" sz="1800" dirty="0"/>
          </a:p>
          <a:p>
            <a:pPr eaLnBrk="1" hangingPunct="1">
              <a:lnSpc>
                <a:spcPct val="90000"/>
              </a:lnSpc>
              <a:defRPr/>
            </a:pPr>
            <a:r>
              <a:rPr lang="en-US" altLang="en-US" sz="2000" dirty="0"/>
              <a:t>Offered in 7</a:t>
            </a:r>
            <a:r>
              <a:rPr lang="en-US" altLang="en-US" sz="2000" baseline="30000" dirty="0"/>
              <a:t>th</a:t>
            </a:r>
            <a:r>
              <a:rPr lang="en-US" altLang="en-US" sz="2000" dirty="0"/>
              <a:t> and 8</a:t>
            </a:r>
            <a:r>
              <a:rPr lang="en-US" altLang="en-US" sz="2000" baseline="30000" dirty="0"/>
              <a:t>th</a:t>
            </a:r>
            <a:r>
              <a:rPr lang="en-US" altLang="en-US" sz="2000" dirty="0"/>
              <a:t> grade</a:t>
            </a:r>
          </a:p>
        </p:txBody>
      </p:sp>
      <p:pic>
        <p:nvPicPr>
          <p:cNvPr id="16388" name="Picture 6" descr="Image result for typing picture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29200" y="1676400"/>
            <a:ext cx="3200400" cy="1981200"/>
          </a:xfrm>
          <a:noFill/>
          <a:extLst>
            <a:ext uri="{909E8E84-426E-40DD-AFC4-6F175D3DCCD1}">
              <a14:hiddenFill xmlns:a14="http://schemas.microsoft.com/office/drawing/2010/main">
                <a:solidFill>
                  <a:srgbClr val="FFFFFF"/>
                </a:solidFill>
              </a14:hiddenFill>
            </a:ext>
          </a:extLst>
        </p:spPr>
      </p:pic>
      <p:sp>
        <p:nvSpPr>
          <p:cNvPr id="16389" name="AutoShape 10" descr="Image result for student and computer picture"/>
          <p:cNvSpPr>
            <a:spLocks noChangeAspect="1" noChangeArrowheads="1"/>
          </p:cNvSpPr>
          <p:nvPr/>
        </p:nvSpPr>
        <p:spPr bwMode="auto">
          <a:xfrm>
            <a:off x="155575" y="-144463"/>
            <a:ext cx="53022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63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14800"/>
            <a:ext cx="381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865187"/>
          </a:xfrm>
        </p:spPr>
        <p:txBody>
          <a:bodyPr/>
          <a:lstStyle/>
          <a:p>
            <a:pPr eaLnBrk="1" hangingPunct="1"/>
            <a:r>
              <a:rPr lang="en-US" altLang="en-US" sz="3800" dirty="0"/>
              <a:t>Emerging Technologies II</a:t>
            </a:r>
          </a:p>
        </p:txBody>
      </p:sp>
      <p:sp>
        <p:nvSpPr>
          <p:cNvPr id="17411" name="Rectangle 3"/>
          <p:cNvSpPr>
            <a:spLocks noGrp="1" noChangeArrowheads="1"/>
          </p:cNvSpPr>
          <p:nvPr>
            <p:ph type="body" sz="half" idx="1"/>
          </p:nvPr>
        </p:nvSpPr>
        <p:spPr>
          <a:xfrm>
            <a:off x="457200" y="1600200"/>
            <a:ext cx="4572000" cy="4530725"/>
          </a:xfrm>
        </p:spPr>
        <p:txBody>
          <a:bodyPr/>
          <a:lstStyle/>
          <a:p>
            <a:pPr eaLnBrk="1" hangingPunct="1"/>
            <a:r>
              <a:rPr lang="en-US" altLang="en-US" sz="2200" dirty="0"/>
              <a:t>Essential Skills covered in this class are:</a:t>
            </a:r>
          </a:p>
          <a:p>
            <a:pPr lvl="1" eaLnBrk="1" hangingPunct="1"/>
            <a:r>
              <a:rPr lang="en-US" altLang="en-US" sz="2000" dirty="0"/>
              <a:t>Digital Citizenship</a:t>
            </a:r>
          </a:p>
          <a:p>
            <a:pPr lvl="1" eaLnBrk="1" hangingPunct="1"/>
            <a:r>
              <a:rPr lang="en-US" altLang="en-US" sz="2000" dirty="0"/>
              <a:t>Typing Skills</a:t>
            </a:r>
          </a:p>
          <a:p>
            <a:pPr lvl="1" eaLnBrk="1" hangingPunct="1"/>
            <a:r>
              <a:rPr lang="en-US" altLang="en-US" sz="2000" dirty="0"/>
              <a:t>Interactive Technologies</a:t>
            </a:r>
          </a:p>
          <a:p>
            <a:pPr lvl="1" eaLnBrk="1" hangingPunct="1"/>
            <a:r>
              <a:rPr lang="en-US" altLang="en-US" sz="2000" dirty="0"/>
              <a:t>Communicating Digitally</a:t>
            </a:r>
          </a:p>
          <a:p>
            <a:pPr lvl="1" eaLnBrk="1" hangingPunct="1"/>
            <a:r>
              <a:rPr lang="en-US" altLang="en-US" sz="2000" dirty="0"/>
              <a:t>Read World Ready</a:t>
            </a:r>
          </a:p>
          <a:p>
            <a:pPr lvl="1" eaLnBrk="1" hangingPunct="1"/>
            <a:r>
              <a:rPr lang="en-US" altLang="en-US" sz="2000" dirty="0"/>
              <a:t>Microsoft Imagine Academy</a:t>
            </a:r>
          </a:p>
          <a:p>
            <a:pPr lvl="1" eaLnBrk="1" hangingPunct="1"/>
            <a:endParaRPr lang="en-US" altLang="en-US" sz="2000" dirty="0"/>
          </a:p>
          <a:p>
            <a:pPr eaLnBrk="1" hangingPunct="1"/>
            <a:r>
              <a:rPr lang="en-US" altLang="en-US" sz="2200" dirty="0"/>
              <a:t>Offered in 7</a:t>
            </a:r>
            <a:r>
              <a:rPr lang="en-US" altLang="en-US" sz="2200" baseline="30000" dirty="0"/>
              <a:t>th</a:t>
            </a:r>
            <a:r>
              <a:rPr lang="en-US" altLang="en-US" sz="2200" dirty="0"/>
              <a:t> and 8</a:t>
            </a:r>
            <a:r>
              <a:rPr lang="en-US" altLang="en-US" sz="2200" baseline="30000" dirty="0"/>
              <a:t>th</a:t>
            </a:r>
            <a:r>
              <a:rPr lang="en-US" altLang="en-US" sz="2200" dirty="0"/>
              <a:t> grade and must have taken Emerging Tech I before taking this class.</a:t>
            </a:r>
          </a:p>
        </p:txBody>
      </p:sp>
      <p:pic>
        <p:nvPicPr>
          <p:cNvPr id="17412" name="Picture 4" descr="MC900439254[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05400" y="1600200"/>
            <a:ext cx="33528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Introduction to Coding</a:t>
            </a:r>
          </a:p>
        </p:txBody>
      </p:sp>
      <p:sp>
        <p:nvSpPr>
          <p:cNvPr id="18435" name="Text Placeholder 2"/>
          <p:cNvSpPr>
            <a:spLocks noGrp="1"/>
          </p:cNvSpPr>
          <p:nvPr>
            <p:ph type="body" sz="half" idx="1"/>
          </p:nvPr>
        </p:nvSpPr>
        <p:spPr/>
        <p:txBody>
          <a:bodyPr/>
          <a:lstStyle/>
          <a:p>
            <a:pPr eaLnBrk="1" hangingPunct="1">
              <a:defRPr/>
            </a:pPr>
            <a:r>
              <a:rPr lang="en-US" altLang="en-US" sz="1800" dirty="0"/>
              <a:t>Essential Skills covered in this class are:</a:t>
            </a:r>
          </a:p>
          <a:p>
            <a:pPr lvl="1" eaLnBrk="1" hangingPunct="1">
              <a:defRPr/>
            </a:pPr>
            <a:r>
              <a:rPr lang="en-US" altLang="en-US" sz="1800" dirty="0"/>
              <a:t>Introduction to coding and computer science</a:t>
            </a:r>
          </a:p>
          <a:p>
            <a:pPr lvl="1" eaLnBrk="1" hangingPunct="1">
              <a:defRPr/>
            </a:pPr>
            <a:r>
              <a:rPr lang="en-US" altLang="en-US" sz="1800" dirty="0"/>
              <a:t>Cyber Safety</a:t>
            </a:r>
          </a:p>
          <a:p>
            <a:pPr lvl="1" eaLnBrk="1" hangingPunct="1">
              <a:defRPr/>
            </a:pPr>
            <a:r>
              <a:rPr lang="en-US" altLang="en-US" sz="1800" dirty="0"/>
              <a:t>Accountability</a:t>
            </a:r>
          </a:p>
          <a:p>
            <a:pPr lvl="1" eaLnBrk="1" hangingPunct="1">
              <a:defRPr/>
            </a:pPr>
            <a:r>
              <a:rPr lang="en-US" altLang="en-US" sz="1800" dirty="0"/>
              <a:t>Efficiency within the field of coding and computer science</a:t>
            </a:r>
          </a:p>
          <a:p>
            <a:pPr lvl="1" eaLnBrk="1" hangingPunct="1">
              <a:defRPr/>
            </a:pPr>
            <a:endParaRPr lang="en-US" altLang="en-US" sz="1800" dirty="0"/>
          </a:p>
          <a:p>
            <a:pPr eaLnBrk="1" hangingPunct="1">
              <a:defRPr/>
            </a:pPr>
            <a:r>
              <a:rPr lang="en-US" altLang="en-US" sz="1800" dirty="0"/>
              <a:t>Offered in 7</a:t>
            </a:r>
            <a:r>
              <a:rPr lang="en-US" altLang="en-US" sz="1800" baseline="30000" dirty="0"/>
              <a:t>th</a:t>
            </a:r>
            <a:r>
              <a:rPr lang="en-US" altLang="en-US" sz="1800" dirty="0"/>
              <a:t> and 8</a:t>
            </a:r>
            <a:r>
              <a:rPr lang="en-US" altLang="en-US" sz="1800" baseline="30000" dirty="0"/>
              <a:t>th</a:t>
            </a:r>
            <a:r>
              <a:rPr lang="en-US" altLang="en-US" sz="1800" dirty="0"/>
              <a:t> grade</a:t>
            </a:r>
          </a:p>
          <a:p>
            <a:pPr eaLnBrk="1" hangingPunct="1">
              <a:defRPr/>
            </a:pPr>
            <a:r>
              <a:rPr lang="en-US" altLang="en-US" sz="1800" dirty="0"/>
              <a:t>Highly recommend taking Emerging Technologies 1 and Emerging Technologies 2 before taking this course</a:t>
            </a:r>
          </a:p>
          <a:p>
            <a:pPr marL="0" indent="0">
              <a:buFont typeface="Wingdings" panose="05000000000000000000" pitchFamily="2" charset="2"/>
              <a:buNone/>
              <a:defRPr/>
            </a:pPr>
            <a:endParaRPr lang="en-US" altLang="en-US" dirty="0"/>
          </a:p>
        </p:txBody>
      </p:sp>
      <p:pic>
        <p:nvPicPr>
          <p:cNvPr id="18436" name="Picture 6" descr="Image result for coding pictur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585913"/>
            <a:ext cx="3465513" cy="1614487"/>
          </a:xfrm>
          <a:noFill/>
          <a:extLst>
            <a:ext uri="{909E8E84-426E-40DD-AFC4-6F175D3DCCD1}">
              <a14:hiddenFill xmlns:a14="http://schemas.microsoft.com/office/drawing/2010/main">
                <a:solidFill>
                  <a:srgbClr val="FFFFFF"/>
                </a:solidFill>
              </a14:hiddenFill>
            </a:ext>
          </a:extLst>
        </p:spPr>
      </p:pic>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1913" y="3657600"/>
            <a:ext cx="293528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Spanish A – 20 Weeks</a:t>
            </a:r>
          </a:p>
        </p:txBody>
      </p:sp>
      <p:sp>
        <p:nvSpPr>
          <p:cNvPr id="19459" name="Rectangle 3"/>
          <p:cNvSpPr>
            <a:spLocks noGrp="1" noChangeArrowheads="1"/>
          </p:cNvSpPr>
          <p:nvPr>
            <p:ph type="body" sz="half" idx="1"/>
          </p:nvPr>
        </p:nvSpPr>
        <p:spPr/>
        <p:txBody>
          <a:bodyPr/>
          <a:lstStyle/>
          <a:p>
            <a:pPr eaLnBrk="1" hangingPunct="1"/>
            <a:r>
              <a:rPr lang="en-US" altLang="en-US" sz="2600"/>
              <a:t>Only for students who did not take Spanish A in 6</a:t>
            </a:r>
            <a:r>
              <a:rPr lang="en-US" altLang="en-US" sz="2600" baseline="30000"/>
              <a:t>th</a:t>
            </a:r>
            <a:r>
              <a:rPr lang="en-US" altLang="en-US" sz="2600"/>
              <a:t> grade.</a:t>
            </a:r>
          </a:p>
          <a:p>
            <a:pPr eaLnBrk="1" hangingPunct="1"/>
            <a:r>
              <a:rPr lang="en-US" altLang="en-US" sz="2600"/>
              <a:t>This course, with a </a:t>
            </a:r>
            <a:r>
              <a:rPr lang="en-US" altLang="en-US" sz="2600">
                <a:solidFill>
                  <a:srgbClr val="006600"/>
                </a:solidFill>
              </a:rPr>
              <a:t>Mexican</a:t>
            </a:r>
            <a:r>
              <a:rPr lang="en-US" altLang="en-US" sz="2600"/>
              <a:t> cultural emphasis, will develop the student’s speaking, reading, and writing of the Spanish Language.</a:t>
            </a:r>
          </a:p>
        </p:txBody>
      </p:sp>
      <p:pic>
        <p:nvPicPr>
          <p:cNvPr id="19460" name="Picture 4" descr="MC900435428[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057400"/>
            <a:ext cx="3124200" cy="229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229600" cy="1139825"/>
          </a:xfrm>
        </p:spPr>
        <p:txBody>
          <a:bodyPr/>
          <a:lstStyle/>
          <a:p>
            <a:pPr eaLnBrk="1" hangingPunct="1"/>
            <a:r>
              <a:rPr lang="en-US" altLang="en-US"/>
              <a:t>Spanish B – 20 WEEKS</a:t>
            </a:r>
          </a:p>
        </p:txBody>
      </p:sp>
      <p:sp>
        <p:nvSpPr>
          <p:cNvPr id="15363" name="Rectangle 3"/>
          <p:cNvSpPr>
            <a:spLocks noGrp="1" noChangeArrowheads="1"/>
          </p:cNvSpPr>
          <p:nvPr>
            <p:ph type="body" sz="half" idx="1"/>
          </p:nvPr>
        </p:nvSpPr>
        <p:spPr>
          <a:xfrm>
            <a:off x="457200" y="2570162"/>
            <a:ext cx="4038600" cy="3449637"/>
          </a:xfrm>
        </p:spPr>
        <p:txBody>
          <a:bodyPr/>
          <a:lstStyle/>
          <a:p>
            <a:pPr eaLnBrk="1" hangingPunct="1">
              <a:defRPr/>
            </a:pPr>
            <a:r>
              <a:rPr lang="en-US" sz="2600" dirty="0"/>
              <a:t>This course, with a </a:t>
            </a:r>
            <a:r>
              <a:rPr lang="en-US" sz="2600" b="1" dirty="0">
                <a:solidFill>
                  <a:schemeClr val="tx2"/>
                </a:solidFill>
              </a:rPr>
              <a:t>Latin American/Spanish</a:t>
            </a:r>
            <a:r>
              <a:rPr lang="en-US" sz="2600" dirty="0"/>
              <a:t> cultural emphasis, will develop the student’s speaking, reading, and writing of the Spanish Language.</a:t>
            </a:r>
          </a:p>
        </p:txBody>
      </p:sp>
      <p:pic>
        <p:nvPicPr>
          <p:cNvPr id="20484" name="Picture 4" descr="MP900432875[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9500"/>
            <a:ext cx="4038600" cy="3030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Box 2"/>
          <p:cNvSpPr txBox="1">
            <a:spLocks noChangeArrowheads="1"/>
          </p:cNvSpPr>
          <p:nvPr/>
        </p:nvSpPr>
        <p:spPr bwMode="auto">
          <a:xfrm>
            <a:off x="533400" y="1295400"/>
            <a:ext cx="44958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Clr>
                <a:srgbClr val="808080"/>
              </a:buClr>
            </a:pPr>
            <a:endParaRPr lang="en-US" altLang="en-US" sz="2400" dirty="0"/>
          </a:p>
          <a:p>
            <a:pPr eaLnBrk="1" hangingPunct="1">
              <a:buClr>
                <a:srgbClr val="808080"/>
              </a:buClr>
            </a:pPr>
            <a:r>
              <a:rPr lang="en-US" altLang="en-US" sz="2400" dirty="0"/>
              <a:t>Only for students who did not take Spanish B in 6</a:t>
            </a:r>
            <a:r>
              <a:rPr lang="en-US" altLang="en-US" sz="2400" baseline="30000" dirty="0"/>
              <a:t>th</a:t>
            </a:r>
            <a:r>
              <a:rPr lang="en-US" altLang="en-US" sz="2400" dirty="0"/>
              <a:t> grade.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Team Sports – 20 WEEKS</a:t>
            </a:r>
          </a:p>
        </p:txBody>
      </p:sp>
      <p:sp>
        <p:nvSpPr>
          <p:cNvPr id="21507" name="Rectangle 3"/>
          <p:cNvSpPr>
            <a:spLocks noGrp="1" noChangeArrowheads="1"/>
          </p:cNvSpPr>
          <p:nvPr>
            <p:ph type="body" sz="half" idx="1"/>
          </p:nvPr>
        </p:nvSpPr>
        <p:spPr/>
        <p:txBody>
          <a:bodyPr/>
          <a:lstStyle/>
          <a:p>
            <a:pPr eaLnBrk="1" hangingPunct="1"/>
            <a:r>
              <a:rPr lang="en-US" altLang="en-US" sz="2200" dirty="0"/>
              <a:t>This course focuses on categories of sport and activity, progress in motor skills and tactical knowledge unique to that category of physical activity.</a:t>
            </a:r>
          </a:p>
          <a:p>
            <a:pPr eaLnBrk="1" hangingPunct="1"/>
            <a:r>
              <a:rPr lang="en-US" altLang="en-US" sz="2200" dirty="0"/>
              <a:t>Combining basic elements of movement and sports are emphasized in this course. </a:t>
            </a:r>
          </a:p>
          <a:p>
            <a:pPr eaLnBrk="1" hangingPunct="1"/>
            <a:r>
              <a:rPr lang="en-US" altLang="en-US" sz="2200" dirty="0"/>
              <a:t>Similar course required in 8</a:t>
            </a:r>
            <a:r>
              <a:rPr lang="en-US" altLang="en-US" sz="2200" baseline="30000" dirty="0"/>
              <a:t>th</a:t>
            </a:r>
            <a:r>
              <a:rPr lang="en-US" altLang="en-US" sz="2200" dirty="0"/>
              <a:t> grade called Fitness for Life</a:t>
            </a:r>
          </a:p>
        </p:txBody>
      </p:sp>
      <p:pic>
        <p:nvPicPr>
          <p:cNvPr id="21508" name="Picture 4" descr="MP900399881[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495800" y="1295400"/>
            <a:ext cx="2522538" cy="168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6" descr="MP900149026[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3962400"/>
            <a:ext cx="2517775" cy="167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IMPORTANT!	</a:t>
            </a:r>
          </a:p>
        </p:txBody>
      </p:sp>
      <p:sp>
        <p:nvSpPr>
          <p:cNvPr id="22531" name="Rectangle 3"/>
          <p:cNvSpPr>
            <a:spLocks noGrp="1" noChangeArrowheads="1"/>
          </p:cNvSpPr>
          <p:nvPr>
            <p:ph type="body" idx="1"/>
          </p:nvPr>
        </p:nvSpPr>
        <p:spPr/>
        <p:txBody>
          <a:bodyPr/>
          <a:lstStyle/>
          <a:p>
            <a:pPr eaLnBrk="1" hangingPunct="1"/>
            <a:r>
              <a:rPr lang="en-US" altLang="en-US" dirty="0"/>
              <a:t>You MAY NOT repeat an elective course that you took in 6</a:t>
            </a:r>
            <a:r>
              <a:rPr lang="en-US" altLang="en-US" baseline="30000" dirty="0"/>
              <a:t>th</a:t>
            </a:r>
            <a:r>
              <a:rPr lang="en-US" altLang="en-US" dirty="0"/>
              <a:t> grade with the exception of Band and Choir. </a:t>
            </a:r>
          </a:p>
          <a:p>
            <a:pPr eaLnBrk="1" hangingPunct="1"/>
            <a:r>
              <a:rPr lang="en-US" altLang="en-US" dirty="0"/>
              <a:t>Spanish A, Spanish B, and Team Sports are all classes you may have taken this year and you may not repeat them.</a:t>
            </a:r>
          </a:p>
          <a:p>
            <a:pPr eaLnBrk="1" hangingPunct="1"/>
            <a:r>
              <a:rPr lang="en-US" altLang="en-US" dirty="0"/>
              <a:t>Do not choose a repeat course for the next school year.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914400" y="22860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200" b="1">
                <a:solidFill>
                  <a:schemeClr val="tx2"/>
                </a:solidFill>
                <a:latin typeface="Garamond" panose="02020404030301010803" pitchFamily="18" charset="0"/>
              </a:rPr>
              <a:t>Seventh Grade</a:t>
            </a:r>
          </a:p>
        </p:txBody>
      </p:sp>
      <p:sp>
        <p:nvSpPr>
          <p:cNvPr id="23555" name="Rectangle 3"/>
          <p:cNvSpPr>
            <a:spLocks noChangeArrowheads="1"/>
          </p:cNvSpPr>
          <p:nvPr/>
        </p:nvSpPr>
        <p:spPr bwMode="auto">
          <a:xfrm>
            <a:off x="381000" y="2971800"/>
            <a:ext cx="8229600" cy="292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r>
              <a:rPr lang="en-US" altLang="en-US" sz="2600" b="1"/>
              <a:t>Placement Test Results</a:t>
            </a:r>
          </a:p>
          <a:p>
            <a:pPr eaLnBrk="1" hangingPunct="1"/>
            <a:r>
              <a:rPr lang="en-US" altLang="en-US" sz="2600" b="1"/>
              <a:t>M-Step Scores</a:t>
            </a:r>
          </a:p>
          <a:p>
            <a:pPr eaLnBrk="1" hangingPunct="1"/>
            <a:r>
              <a:rPr lang="en-US" altLang="en-US" sz="2600" b="1"/>
              <a:t>NWEA Scores</a:t>
            </a:r>
          </a:p>
          <a:p>
            <a:pPr eaLnBrk="1" hangingPunct="1"/>
            <a:r>
              <a:rPr lang="en-US" altLang="en-US" sz="2600" b="1"/>
              <a:t>Academic Grades</a:t>
            </a:r>
          </a:p>
          <a:p>
            <a:pPr eaLnBrk="1" hangingPunct="1">
              <a:buFont typeface="Wingdings" panose="05000000000000000000" pitchFamily="2" charset="2"/>
              <a:buNone/>
            </a:pPr>
            <a:endParaRPr lang="en-US" altLang="en-US" sz="2600" b="1"/>
          </a:p>
          <a:p>
            <a:pPr eaLnBrk="1" hangingPunct="1">
              <a:buClr>
                <a:schemeClr val="tx1"/>
              </a:buClr>
              <a:buFont typeface="Wingdings" panose="05000000000000000000" pitchFamily="2" charset="2"/>
              <a:buNone/>
            </a:pPr>
            <a:r>
              <a:rPr lang="en-US" altLang="en-US" sz="2600" b="1"/>
              <a:t> </a:t>
            </a:r>
          </a:p>
          <a:p>
            <a:pPr eaLnBrk="1" hangingPunct="1">
              <a:buFont typeface="Wingdings" panose="05000000000000000000" pitchFamily="2" charset="2"/>
              <a:buNone/>
            </a:pPr>
            <a:endParaRPr lang="en-US" altLang="en-US" sz="2600" b="1"/>
          </a:p>
          <a:p>
            <a:pPr eaLnBrk="1" hangingPunct="1">
              <a:buFont typeface="Wingdings" panose="05000000000000000000" pitchFamily="2" charset="2"/>
              <a:buNone/>
            </a:pPr>
            <a:endParaRPr lang="en-US" altLang="en-US" sz="2600"/>
          </a:p>
          <a:p>
            <a:pPr eaLnBrk="1" hangingPunct="1">
              <a:buFont typeface="Wingdings" panose="05000000000000000000" pitchFamily="2" charset="2"/>
              <a:buNone/>
            </a:pPr>
            <a:endParaRPr lang="en-US" altLang="en-US" sz="2600"/>
          </a:p>
        </p:txBody>
      </p:sp>
      <p:sp>
        <p:nvSpPr>
          <p:cNvPr id="23556" name="Text Box 4"/>
          <p:cNvSpPr txBox="1">
            <a:spLocks noChangeArrowheads="1"/>
          </p:cNvSpPr>
          <p:nvPr/>
        </p:nvSpPr>
        <p:spPr bwMode="auto">
          <a:xfrm>
            <a:off x="457200" y="1371600"/>
            <a:ext cx="8229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200" b="1" dirty="0"/>
              <a:t>Reading or Math Intervention classes</a:t>
            </a:r>
          </a:p>
          <a:p>
            <a:pPr algn="ctr" eaLnBrk="1" hangingPunct="1">
              <a:lnSpc>
                <a:spcPct val="75000"/>
              </a:lnSpc>
              <a:spcBef>
                <a:spcPct val="50000"/>
              </a:spcBef>
              <a:buClrTx/>
              <a:buSzTx/>
              <a:buFontTx/>
              <a:buNone/>
            </a:pPr>
            <a:r>
              <a:rPr lang="en-US" altLang="en-US" sz="3200" b="1" dirty="0"/>
              <a:t>It may replace one of your elective courses</a:t>
            </a:r>
          </a:p>
        </p:txBody>
      </p:sp>
      <p:pic>
        <p:nvPicPr>
          <p:cNvPr id="23557" name="Picture 10" descr="MC9003474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505200"/>
            <a:ext cx="11176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3599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3175" y="1295400"/>
            <a:ext cx="8915400" cy="4660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Franklin Gothic Heavy" panose="020B0903020102020204" pitchFamily="34" charset="0"/>
              </a:rPr>
              <a:t>Seventh Grade</a:t>
            </a:r>
          </a:p>
        </p:txBody>
      </p:sp>
    </p:spTree>
  </p:cSld>
  <p:clrMapOvr>
    <a:masterClrMapping/>
  </p:clrMapOvr>
  <p:transition spd="med" advTm="3599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5AD7-2E6E-4221-9B8F-40A889D55385}"/>
              </a:ext>
            </a:extLst>
          </p:cNvPr>
          <p:cNvSpPr>
            <a:spLocks noGrp="1"/>
          </p:cNvSpPr>
          <p:nvPr>
            <p:ph type="title"/>
          </p:nvPr>
        </p:nvSpPr>
        <p:spPr/>
        <p:txBody>
          <a:bodyPr/>
          <a:lstStyle/>
          <a:p>
            <a:r>
              <a:rPr lang="en-US" dirty="0"/>
              <a:t>You may also apply for MSVPA for next school year at Butcher</a:t>
            </a:r>
          </a:p>
        </p:txBody>
      </p:sp>
      <p:sp>
        <p:nvSpPr>
          <p:cNvPr id="3" name="Content Placeholder 2">
            <a:extLst>
              <a:ext uri="{FF2B5EF4-FFF2-40B4-BE49-F238E27FC236}">
                <a16:creationId xmlns:a16="http://schemas.microsoft.com/office/drawing/2014/main" id="{6525FBB8-2936-44D4-9114-09710418DD0A}"/>
              </a:ext>
            </a:extLst>
          </p:cNvPr>
          <p:cNvSpPr>
            <a:spLocks noGrp="1"/>
          </p:cNvSpPr>
          <p:nvPr>
            <p:ph idx="1"/>
          </p:nvPr>
        </p:nvSpPr>
        <p:spPr/>
        <p:txBody>
          <a:bodyPr/>
          <a:lstStyle/>
          <a:p>
            <a:r>
              <a:rPr lang="en-US" dirty="0"/>
              <a:t>For more information click on the below link: </a:t>
            </a:r>
            <a:r>
              <a:rPr lang="en-US" dirty="0">
                <a:hlinkClick r:id="rId2"/>
              </a:rPr>
              <a:t>http://school.wcskids.net/msvpa/about-us/</a:t>
            </a:r>
            <a:endParaRPr lang="en-US" dirty="0"/>
          </a:p>
          <a:p>
            <a:r>
              <a:rPr lang="en-US" sz="1600" dirty="0"/>
              <a:t>MS-WCSPA is intended for academically-focused and creative students who seek to blend their academic experience with interest in the performing arts.</a:t>
            </a:r>
          </a:p>
          <a:p>
            <a:endParaRPr lang="en-US" sz="1600" dirty="0"/>
          </a:p>
          <a:p>
            <a:r>
              <a:rPr lang="en-US" sz="1600" dirty="0"/>
              <a:t>Students who are accepted into the program will split their school day between their home middle school, where they will take their language arts, science and math classes, and Butcher Educational Center, where they will take their social studies and two performing arts electives. The performing arts electives will include visual arts, music, dance, and theatre exploratory experiences.</a:t>
            </a:r>
          </a:p>
        </p:txBody>
      </p:sp>
    </p:spTree>
    <p:extLst>
      <p:ext uri="{BB962C8B-B14F-4D97-AF65-F5344CB8AC3E}">
        <p14:creationId xmlns:p14="http://schemas.microsoft.com/office/powerpoint/2010/main" val="246608987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144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4200" b="1">
                <a:solidFill>
                  <a:schemeClr val="tx2"/>
                </a:solidFill>
                <a:latin typeface="Garamond" panose="02020404030301010803" pitchFamily="18" charset="0"/>
              </a:rPr>
              <a:t>DUE DATE</a:t>
            </a:r>
          </a:p>
        </p:txBody>
      </p:sp>
      <p:sp>
        <p:nvSpPr>
          <p:cNvPr id="24579" name="WordArt 3"/>
          <p:cNvSpPr>
            <a:spLocks noChangeArrowheads="1" noChangeShapeType="1" noTextEdit="1"/>
          </p:cNvSpPr>
          <p:nvPr/>
        </p:nvSpPr>
        <p:spPr bwMode="auto">
          <a:xfrm>
            <a:off x="152400" y="1600200"/>
            <a:ext cx="8839200" cy="2514600"/>
          </a:xfrm>
          <a:prstGeom prst="rect">
            <a:avLst/>
          </a:prstGeom>
        </p:spPr>
        <p:txBody>
          <a:bodyPr wrap="none" fromWordArt="1">
            <a:prstTxWarp prst="textPlain">
              <a:avLst>
                <a:gd name="adj" fmla="val 49745"/>
              </a:avLst>
            </a:prstTxWarp>
          </a:bodyPr>
          <a:lstStyle/>
          <a:p>
            <a:pPr algn="ctr"/>
            <a:endParaRPr lang="en-US" sz="3600" b="1" kern="10" dirty="0">
              <a:ln w="19050">
                <a:solidFill>
                  <a:srgbClr val="99CCFF"/>
                </a:solidFill>
                <a:round/>
                <a:headEnd/>
                <a:tailEnd/>
              </a:ln>
              <a:solidFill>
                <a:srgbClr val="000080"/>
              </a:solidFill>
              <a:effectLst>
                <a:outerShdw dist="35921" dir="2700000" algn="ctr" rotWithShape="0">
                  <a:srgbClr val="990000"/>
                </a:outerShdw>
              </a:effectLst>
              <a:latin typeface="+mn-lt"/>
              <a:ea typeface="+mn-lt"/>
              <a:cs typeface="+mn-lt"/>
            </a:endParaRPr>
          </a:p>
        </p:txBody>
      </p:sp>
      <p:sp>
        <p:nvSpPr>
          <p:cNvPr id="24580" name="Text Box 4"/>
          <p:cNvSpPr txBox="1">
            <a:spLocks noChangeArrowheads="1"/>
          </p:cNvSpPr>
          <p:nvPr/>
        </p:nvSpPr>
        <p:spPr bwMode="auto">
          <a:xfrm>
            <a:off x="381000" y="1828800"/>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200" b="1" dirty="0"/>
              <a:t>Thursday, February 17</a:t>
            </a:r>
            <a:r>
              <a:rPr lang="en-US" altLang="en-US" sz="3200" b="1" baseline="30000" dirty="0"/>
              <a:t>th</a:t>
            </a:r>
            <a:r>
              <a:rPr lang="en-US" altLang="en-US" sz="3200" b="1" dirty="0"/>
              <a:t> to your science teacher</a:t>
            </a:r>
          </a:p>
        </p:txBody>
      </p:sp>
    </p:spTree>
  </p:cSld>
  <p:clrMapOvr>
    <a:masterClrMapping/>
  </p:clrMapOvr>
  <p:transition spd="med" advTm="3599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3400" y="838200"/>
            <a:ext cx="80772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8000" b="1" dirty="0"/>
              <a:t>Thank you</a:t>
            </a:r>
          </a:p>
          <a:p>
            <a:pPr algn="ctr" eaLnBrk="1" hangingPunct="1">
              <a:spcBef>
                <a:spcPct val="50000"/>
              </a:spcBef>
              <a:buClrTx/>
              <a:buSzTx/>
              <a:buFontTx/>
              <a:buNone/>
            </a:pPr>
            <a:r>
              <a:rPr lang="en-US" altLang="en-US" sz="8000" b="1" dirty="0"/>
              <a:t>for viewing this presentation 7</a:t>
            </a:r>
            <a:r>
              <a:rPr lang="en-US" altLang="en-US" sz="8000" b="1" baseline="30000" dirty="0"/>
              <a:t>th</a:t>
            </a:r>
            <a:r>
              <a:rPr lang="en-US" altLang="en-US" sz="8000" b="1" dirty="0"/>
              <a:t> Graders!</a:t>
            </a:r>
          </a:p>
        </p:txBody>
      </p:sp>
    </p:spTree>
  </p:cSld>
  <p:clrMapOvr>
    <a:masterClrMapping/>
  </p:clrMapOvr>
  <p:transition spd="med" advTm="3599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a:t>Seventh Grade</a:t>
            </a:r>
          </a:p>
        </p:txBody>
      </p:sp>
      <p:sp>
        <p:nvSpPr>
          <p:cNvPr id="8195" name="Rectangle 3"/>
          <p:cNvSpPr>
            <a:spLocks noGrp="1" noChangeArrowheads="1"/>
          </p:cNvSpPr>
          <p:nvPr>
            <p:ph type="body" sz="half" idx="1"/>
          </p:nvPr>
        </p:nvSpPr>
        <p:spPr>
          <a:xfrm>
            <a:off x="381000" y="3016250"/>
            <a:ext cx="8229600" cy="3841750"/>
          </a:xfrm>
        </p:spPr>
        <p:txBody>
          <a:bodyPr/>
          <a:lstStyle/>
          <a:p>
            <a:pPr eaLnBrk="1" hangingPunct="1"/>
            <a:r>
              <a:rPr lang="en-US" altLang="en-US" sz="2600" b="1"/>
              <a:t>Language Arts – 2 HOUR BLOCK</a:t>
            </a:r>
          </a:p>
          <a:p>
            <a:pPr eaLnBrk="1" hangingPunct="1"/>
            <a:r>
              <a:rPr lang="en-US" altLang="en-US" sz="2600" b="1"/>
              <a:t>Math Course 2 or Math Course 3 by placement</a:t>
            </a:r>
            <a:endParaRPr lang="en-US" altLang="en-US" sz="2100" b="1">
              <a:solidFill>
                <a:srgbClr val="FFFF00"/>
              </a:solidFill>
            </a:endParaRPr>
          </a:p>
          <a:p>
            <a:pPr eaLnBrk="1" hangingPunct="1"/>
            <a:r>
              <a:rPr lang="en-US" altLang="en-US" sz="2600" b="1"/>
              <a:t>Science 7</a:t>
            </a:r>
          </a:p>
          <a:p>
            <a:pPr eaLnBrk="1" hangingPunct="1"/>
            <a:r>
              <a:rPr lang="en-US" altLang="en-US" sz="2600" b="1"/>
              <a:t>Social Studies 7</a:t>
            </a:r>
          </a:p>
        </p:txBody>
      </p:sp>
      <p:sp>
        <p:nvSpPr>
          <p:cNvPr id="8196" name="Text Box 4"/>
          <p:cNvSpPr txBox="1">
            <a:spLocks noChangeArrowheads="1"/>
          </p:cNvSpPr>
          <p:nvPr/>
        </p:nvSpPr>
        <p:spPr bwMode="auto">
          <a:xfrm>
            <a:off x="457200" y="1066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3200" b="1"/>
              <a:t>REQUIRED ACADEMIC COURSES</a:t>
            </a:r>
          </a:p>
          <a:p>
            <a:pPr algn="ctr" eaLnBrk="1" hangingPunct="1">
              <a:spcBef>
                <a:spcPct val="50000"/>
              </a:spcBef>
              <a:buClrTx/>
              <a:buSzTx/>
              <a:buFontTx/>
              <a:buNone/>
            </a:pPr>
            <a:r>
              <a:rPr lang="en-US" altLang="en-US" sz="3200" b="1"/>
              <a:t>40 WEEKS EACH</a:t>
            </a:r>
          </a:p>
        </p:txBody>
      </p:sp>
      <p:pic>
        <p:nvPicPr>
          <p:cNvPr id="8197" name="Picture 5" descr="MC900435233[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4114800"/>
            <a:ext cx="4038600" cy="165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advTm="3599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39825"/>
          </a:xfrm>
          <a:noFill/>
        </p:spPr>
        <p:txBody>
          <a:bodyPr anchor="ctr"/>
          <a:lstStyle/>
          <a:p>
            <a:pPr eaLnBrk="1" hangingPunct="1"/>
            <a:r>
              <a:rPr lang="en-US" altLang="en-US" b="1"/>
              <a:t>Seventh Grade</a:t>
            </a:r>
          </a:p>
        </p:txBody>
      </p:sp>
      <p:sp>
        <p:nvSpPr>
          <p:cNvPr id="9219" name="Rectangle 3"/>
          <p:cNvSpPr>
            <a:spLocks noGrp="1" noChangeArrowheads="1"/>
          </p:cNvSpPr>
          <p:nvPr>
            <p:ph type="body" sz="half" idx="1"/>
          </p:nvPr>
        </p:nvSpPr>
        <p:spPr>
          <a:xfrm>
            <a:off x="381000" y="2209800"/>
            <a:ext cx="4038600" cy="4530725"/>
          </a:xfrm>
          <a:noFill/>
        </p:spPr>
        <p:txBody>
          <a:bodyPr/>
          <a:lstStyle/>
          <a:p>
            <a:pPr eaLnBrk="1" hangingPunct="1"/>
            <a:r>
              <a:rPr lang="en-US" altLang="en-US" sz="2600" b="1" dirty="0"/>
              <a:t>OPTION 1: Band for 40 weeks.</a:t>
            </a:r>
          </a:p>
          <a:p>
            <a:pPr eaLnBrk="1" hangingPunct="1">
              <a:buFont typeface="Wingdings" panose="05000000000000000000" pitchFamily="2" charset="2"/>
              <a:buNone/>
            </a:pPr>
            <a:endParaRPr lang="en-US" altLang="en-US" sz="2600" b="1" dirty="0"/>
          </a:p>
          <a:p>
            <a:pPr eaLnBrk="1" hangingPunct="1">
              <a:buFont typeface="Wingdings" panose="05000000000000000000" pitchFamily="2" charset="2"/>
              <a:buNone/>
            </a:pPr>
            <a:endParaRPr lang="en-US" altLang="en-US" sz="2600" b="1" dirty="0"/>
          </a:p>
          <a:p>
            <a:pPr eaLnBrk="1" hangingPunct="1"/>
            <a:r>
              <a:rPr lang="en-US" altLang="en-US" sz="2600" b="1" dirty="0"/>
              <a:t>OPTION 2: Two 20-week electives.</a:t>
            </a:r>
          </a:p>
          <a:p>
            <a:pPr eaLnBrk="1" hangingPunct="1">
              <a:buFont typeface="Wingdings" panose="05000000000000000000" pitchFamily="2" charset="2"/>
              <a:buNone/>
            </a:pPr>
            <a:endParaRPr lang="en-US" altLang="en-US" sz="2100" b="1" dirty="0"/>
          </a:p>
        </p:txBody>
      </p:sp>
      <p:pic>
        <p:nvPicPr>
          <p:cNvPr id="9220" name="Picture 5" descr="MP900399890[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92712" y="2940843"/>
            <a:ext cx="1512888" cy="9453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4"/>
          <p:cNvSpPr txBox="1">
            <a:spLocks noChangeArrowheads="1"/>
          </p:cNvSpPr>
          <p:nvPr/>
        </p:nvSpPr>
        <p:spPr bwMode="auto">
          <a:xfrm>
            <a:off x="533400" y="9906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75000"/>
              </a:lnSpc>
              <a:spcBef>
                <a:spcPct val="50000"/>
              </a:spcBef>
              <a:buClrTx/>
              <a:buSzTx/>
              <a:buFontTx/>
              <a:buNone/>
            </a:pPr>
            <a:r>
              <a:rPr lang="en-US" altLang="en-US" sz="3200" b="1"/>
              <a:t>ELECTIVE COURSES</a:t>
            </a:r>
          </a:p>
          <a:p>
            <a:pPr algn="ctr" eaLnBrk="1" hangingPunct="1">
              <a:lnSpc>
                <a:spcPct val="75000"/>
              </a:lnSpc>
              <a:spcBef>
                <a:spcPct val="50000"/>
              </a:spcBef>
              <a:buClrTx/>
              <a:buSzTx/>
              <a:buFontTx/>
              <a:buNone/>
            </a:pPr>
            <a:r>
              <a:rPr lang="en-US" altLang="en-US" sz="3200" b="1"/>
              <a:t>40 Weeks Total</a:t>
            </a:r>
          </a:p>
        </p:txBody>
      </p:sp>
      <p:pic>
        <p:nvPicPr>
          <p:cNvPr id="9222" name="Picture 7" descr="j0300520"/>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400800" y="4318000"/>
            <a:ext cx="1143000" cy="819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10" descr="MC90006032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191000"/>
            <a:ext cx="15113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Tm="3599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CADET BAND – 40 WEEKS</a:t>
            </a:r>
          </a:p>
        </p:txBody>
      </p:sp>
      <p:sp>
        <p:nvSpPr>
          <p:cNvPr id="10243" name="Rectangle 3"/>
          <p:cNvSpPr>
            <a:spLocks noGrp="1" noChangeArrowheads="1"/>
          </p:cNvSpPr>
          <p:nvPr>
            <p:ph type="body" sz="half" idx="1"/>
          </p:nvPr>
        </p:nvSpPr>
        <p:spPr/>
        <p:txBody>
          <a:bodyPr/>
          <a:lstStyle/>
          <a:p>
            <a:pPr eaLnBrk="1" hangingPunct="1"/>
            <a:r>
              <a:rPr lang="en-US" altLang="en-US" sz="2600"/>
              <a:t>For students who have completed one year of Band.</a:t>
            </a:r>
          </a:p>
          <a:p>
            <a:pPr eaLnBrk="1" hangingPunct="1"/>
            <a:r>
              <a:rPr lang="en-US" altLang="en-US" sz="2600"/>
              <a:t>Further development of skills toward mastery of their instrument.</a:t>
            </a:r>
          </a:p>
          <a:p>
            <a:pPr eaLnBrk="1" hangingPunct="1"/>
            <a:r>
              <a:rPr lang="en-US" altLang="en-US" sz="2600"/>
              <a:t>Performance attendance and activity participation is required.</a:t>
            </a:r>
          </a:p>
        </p:txBody>
      </p:sp>
      <p:pic>
        <p:nvPicPr>
          <p:cNvPr id="10244"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4713" y="2286000"/>
            <a:ext cx="4154487" cy="2286000"/>
          </a:xfr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2-Dimensional Art – 20 WEEKS</a:t>
            </a:r>
          </a:p>
        </p:txBody>
      </p:sp>
      <p:sp>
        <p:nvSpPr>
          <p:cNvPr id="11267" name="Rectangle 3"/>
          <p:cNvSpPr>
            <a:spLocks noGrp="1" noChangeArrowheads="1"/>
          </p:cNvSpPr>
          <p:nvPr>
            <p:ph type="body" sz="half" idx="1"/>
          </p:nvPr>
        </p:nvSpPr>
        <p:spPr>
          <a:xfrm>
            <a:off x="533400" y="990600"/>
            <a:ext cx="4038600" cy="4530725"/>
          </a:xfrm>
        </p:spPr>
        <p:txBody>
          <a:bodyPr/>
          <a:lstStyle/>
          <a:p>
            <a:pPr eaLnBrk="1" hangingPunct="1"/>
            <a:r>
              <a:rPr lang="en-US" altLang="en-US" sz="2600" dirty="0"/>
              <a:t>Introduces elements and principles of art through history and culture.</a:t>
            </a:r>
          </a:p>
          <a:p>
            <a:pPr eaLnBrk="1" hangingPunct="1"/>
            <a:r>
              <a:rPr lang="en-US" altLang="en-US" sz="2600" dirty="0"/>
              <a:t>Two-Dimensional Art forms will be explored.</a:t>
            </a:r>
          </a:p>
          <a:p>
            <a:pPr lvl="1" eaLnBrk="1" hangingPunct="1"/>
            <a:r>
              <a:rPr lang="en-US" altLang="en-US" sz="2200" dirty="0"/>
              <a:t>Pencil and pastel drawing</a:t>
            </a:r>
          </a:p>
          <a:p>
            <a:pPr lvl="1" eaLnBrk="1" hangingPunct="1"/>
            <a:r>
              <a:rPr lang="en-US" altLang="en-US" sz="2200" dirty="0"/>
              <a:t>Acrylic and watercolor painting</a:t>
            </a:r>
          </a:p>
          <a:p>
            <a:pPr lvl="1" eaLnBrk="1" hangingPunct="1"/>
            <a:r>
              <a:rPr lang="en-US" altLang="en-US" sz="2200" dirty="0"/>
              <a:t>Printmaking</a:t>
            </a:r>
          </a:p>
          <a:p>
            <a:pPr lvl="1" eaLnBrk="1" hangingPunct="1"/>
            <a:r>
              <a:rPr lang="en-US" altLang="en-US" sz="2200" dirty="0"/>
              <a:t>Silk painting</a:t>
            </a:r>
          </a:p>
        </p:txBody>
      </p:sp>
      <p:pic>
        <p:nvPicPr>
          <p:cNvPr id="11268" name="Picture 4" descr="MP900309017[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914400"/>
            <a:ext cx="2054225" cy="310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Box 1"/>
          <p:cNvSpPr txBox="1">
            <a:spLocks noChangeArrowheads="1"/>
          </p:cNvSpPr>
          <p:nvPr/>
        </p:nvSpPr>
        <p:spPr bwMode="auto">
          <a:xfrm>
            <a:off x="4648200" y="47244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t>Same class offered in 8</a:t>
            </a:r>
            <a:r>
              <a:rPr lang="en-US" altLang="en-US" sz="1800" baseline="30000"/>
              <a:t>th</a:t>
            </a:r>
            <a:r>
              <a:rPr lang="en-US" altLang="en-US" sz="1800"/>
              <a:t> grade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3-Dimensional Art – 20 WEEKS</a:t>
            </a:r>
          </a:p>
        </p:txBody>
      </p:sp>
      <p:sp>
        <p:nvSpPr>
          <p:cNvPr id="12291" name="Rectangle 3"/>
          <p:cNvSpPr>
            <a:spLocks noGrp="1" noChangeArrowheads="1"/>
          </p:cNvSpPr>
          <p:nvPr>
            <p:ph type="body" sz="half" idx="1"/>
          </p:nvPr>
        </p:nvSpPr>
        <p:spPr/>
        <p:txBody>
          <a:bodyPr/>
          <a:lstStyle/>
          <a:p>
            <a:pPr eaLnBrk="1" hangingPunct="1"/>
            <a:r>
              <a:rPr lang="en-US" altLang="en-US" sz="2600" dirty="0"/>
              <a:t>Introduces elements and principles of art through history, society, and culture.</a:t>
            </a:r>
          </a:p>
          <a:p>
            <a:pPr eaLnBrk="1" hangingPunct="1"/>
            <a:r>
              <a:rPr lang="en-US" altLang="en-US" sz="2600" dirty="0"/>
              <a:t>3-Dimensional art forms will be explored in various forms. </a:t>
            </a:r>
          </a:p>
          <a:p>
            <a:pPr eaLnBrk="1" hangingPunct="1"/>
            <a:r>
              <a:rPr lang="en-US" altLang="en-US" sz="2600" dirty="0"/>
              <a:t>Same class offered in 8</a:t>
            </a:r>
            <a:r>
              <a:rPr lang="en-US" altLang="en-US" sz="2600" baseline="30000" dirty="0"/>
              <a:t>th</a:t>
            </a:r>
            <a:r>
              <a:rPr lang="en-US" altLang="en-US" sz="2600" dirty="0"/>
              <a:t> grade</a:t>
            </a:r>
          </a:p>
        </p:txBody>
      </p:sp>
      <p:pic>
        <p:nvPicPr>
          <p:cNvPr id="12292" name="Picture 4" descr="MP900443896[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19200"/>
            <a:ext cx="2855913"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800"/>
              <a:t>Engineering and the Environment –       20 WEEKS</a:t>
            </a:r>
          </a:p>
        </p:txBody>
      </p:sp>
      <p:sp>
        <p:nvSpPr>
          <p:cNvPr id="13315" name="Rectangle 3"/>
          <p:cNvSpPr>
            <a:spLocks noGrp="1" noChangeArrowheads="1"/>
          </p:cNvSpPr>
          <p:nvPr>
            <p:ph type="body" sz="half" idx="1"/>
          </p:nvPr>
        </p:nvSpPr>
        <p:spPr/>
        <p:txBody>
          <a:bodyPr/>
          <a:lstStyle/>
          <a:p>
            <a:pPr eaLnBrk="1" hangingPunct="1"/>
            <a:r>
              <a:rPr lang="en-US" altLang="en-US" sz="2200" dirty="0"/>
              <a:t>Students will engage in hands on activities that utilize their reasoning and problem-solving skills to discover the science behind the technology of alternative, sustainable, and renewable energy sources, including alternative fuels like fuel cell cars, ethanol, bio-fuels, solar, hydro, and wind power.</a:t>
            </a:r>
          </a:p>
          <a:p>
            <a:pPr eaLnBrk="1" hangingPunct="1"/>
            <a:r>
              <a:rPr lang="en-US" altLang="en-US" sz="2200" dirty="0"/>
              <a:t>Offered in 8</a:t>
            </a:r>
            <a:r>
              <a:rPr lang="en-US" altLang="en-US" sz="2200" baseline="30000" dirty="0"/>
              <a:t>th</a:t>
            </a:r>
            <a:r>
              <a:rPr lang="en-US" altLang="en-US" sz="2200" dirty="0"/>
              <a:t> grade </a:t>
            </a:r>
          </a:p>
        </p:txBody>
      </p:sp>
      <p:pic>
        <p:nvPicPr>
          <p:cNvPr id="13316" name="Picture 4" descr="MC900432247[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447800"/>
            <a:ext cx="3392488"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800" dirty="0"/>
              <a:t>Engineering for the Future – 20 WEEKS</a:t>
            </a:r>
          </a:p>
        </p:txBody>
      </p:sp>
      <p:sp>
        <p:nvSpPr>
          <p:cNvPr id="14339" name="Rectangle 3"/>
          <p:cNvSpPr>
            <a:spLocks noGrp="1" noChangeArrowheads="1"/>
          </p:cNvSpPr>
          <p:nvPr>
            <p:ph type="body" sz="half" idx="1"/>
          </p:nvPr>
        </p:nvSpPr>
        <p:spPr/>
        <p:txBody>
          <a:bodyPr/>
          <a:lstStyle/>
          <a:p>
            <a:pPr eaLnBrk="1" hangingPunct="1">
              <a:lnSpc>
                <a:spcPct val="80000"/>
              </a:lnSpc>
            </a:pPr>
            <a:r>
              <a:rPr lang="en-US" altLang="en-US" sz="2200"/>
              <a:t>In this course, students will discover the science and technology needed to create, design, and manufacture different structures and machines. </a:t>
            </a:r>
          </a:p>
          <a:p>
            <a:pPr eaLnBrk="1" hangingPunct="1">
              <a:lnSpc>
                <a:spcPct val="80000"/>
              </a:lnSpc>
            </a:pPr>
            <a:r>
              <a:rPr lang="en-US" altLang="en-US" sz="2200"/>
              <a:t>Use problem solving to learn about:</a:t>
            </a:r>
          </a:p>
          <a:p>
            <a:pPr lvl="1" eaLnBrk="1" hangingPunct="1">
              <a:lnSpc>
                <a:spcPct val="80000"/>
              </a:lnSpc>
            </a:pPr>
            <a:r>
              <a:rPr lang="en-US" altLang="en-US" sz="2200"/>
              <a:t>Simple machines</a:t>
            </a:r>
          </a:p>
          <a:p>
            <a:pPr lvl="1" eaLnBrk="1" hangingPunct="1">
              <a:lnSpc>
                <a:spcPct val="80000"/>
              </a:lnSpc>
            </a:pPr>
            <a:r>
              <a:rPr lang="en-US" altLang="en-US" sz="2200"/>
              <a:t>Bridges</a:t>
            </a:r>
          </a:p>
          <a:p>
            <a:pPr lvl="1" eaLnBrk="1" hangingPunct="1">
              <a:lnSpc>
                <a:spcPct val="80000"/>
              </a:lnSpc>
            </a:pPr>
            <a:r>
              <a:rPr lang="en-US" altLang="en-US" sz="2200"/>
              <a:t>Skyscrapers</a:t>
            </a:r>
          </a:p>
          <a:p>
            <a:pPr lvl="1" eaLnBrk="1" hangingPunct="1">
              <a:lnSpc>
                <a:spcPct val="80000"/>
              </a:lnSpc>
            </a:pPr>
            <a:r>
              <a:rPr lang="en-US" altLang="en-US" sz="2200"/>
              <a:t>Robotics</a:t>
            </a:r>
          </a:p>
          <a:p>
            <a:pPr lvl="1" eaLnBrk="1" hangingPunct="1">
              <a:lnSpc>
                <a:spcPct val="80000"/>
              </a:lnSpc>
            </a:pPr>
            <a:r>
              <a:rPr lang="en-US" altLang="en-US" sz="2200"/>
              <a:t>Rocketry</a:t>
            </a:r>
          </a:p>
          <a:p>
            <a:pPr eaLnBrk="1" hangingPunct="1">
              <a:lnSpc>
                <a:spcPct val="80000"/>
              </a:lnSpc>
            </a:pPr>
            <a:r>
              <a:rPr lang="en-US" altLang="en-US" sz="2400"/>
              <a:t>Offered in 8</a:t>
            </a:r>
            <a:r>
              <a:rPr lang="en-US" altLang="en-US" sz="2400" baseline="30000"/>
              <a:t>th</a:t>
            </a:r>
            <a:r>
              <a:rPr lang="en-US" altLang="en-US" sz="2400"/>
              <a:t> grade</a:t>
            </a:r>
          </a:p>
        </p:txBody>
      </p:sp>
      <p:pic>
        <p:nvPicPr>
          <p:cNvPr id="14340" name="Picture 6" descr="MP900442689[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2057400"/>
            <a:ext cx="4343400"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52855</TotalTime>
  <Words>832</Words>
  <Application>Microsoft Office PowerPoint</Application>
  <PresentationFormat>On-screen Show (4:3)</PresentationFormat>
  <Paragraphs>126</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Franklin Gothic Heavy</vt:lpstr>
      <vt:lpstr>Garamond</vt:lpstr>
      <vt:lpstr>Wingdings</vt:lpstr>
      <vt:lpstr>Edge</vt:lpstr>
      <vt:lpstr>BEER MIDDLE SCHOOL</vt:lpstr>
      <vt:lpstr>PowerPoint Presentation</vt:lpstr>
      <vt:lpstr>Seventh Grade</vt:lpstr>
      <vt:lpstr>Seventh Grade</vt:lpstr>
      <vt:lpstr>CADET BAND – 40 WEEKS</vt:lpstr>
      <vt:lpstr>2-Dimensional Art – 20 WEEKS</vt:lpstr>
      <vt:lpstr>3-Dimensional Art – 20 WEEKS</vt:lpstr>
      <vt:lpstr>Engineering and the Environment –       20 WEEKS</vt:lpstr>
      <vt:lpstr>Engineering for the Future – 20 WEEKS</vt:lpstr>
      <vt:lpstr>CHOIR</vt:lpstr>
      <vt:lpstr>Health – 20 Weeks</vt:lpstr>
      <vt:lpstr>Emerging Technologies I</vt:lpstr>
      <vt:lpstr>Emerging Technologies II</vt:lpstr>
      <vt:lpstr>Introduction to Coding</vt:lpstr>
      <vt:lpstr>Spanish A – 20 Weeks</vt:lpstr>
      <vt:lpstr>Spanish B – 20 WEEKS</vt:lpstr>
      <vt:lpstr>Team Sports – 20 WEEKS</vt:lpstr>
      <vt:lpstr>IMPORTANT! </vt:lpstr>
      <vt:lpstr>PowerPoint Presentation</vt:lpstr>
      <vt:lpstr>You may also apply for MSVPA for next school year at Butcher</vt:lpstr>
      <vt:lpstr>PowerPoint Presentation</vt:lpstr>
      <vt:lpstr>PowerPoint Presentation</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CARTER MIDDLE SCHOOL</dc:title>
  <dc:creator>Counseling Department</dc:creator>
  <cp:lastModifiedBy>Ryan Kay</cp:lastModifiedBy>
  <cp:revision>190</cp:revision>
  <cp:lastPrinted>2022-02-09T12:36:19Z</cp:lastPrinted>
  <dcterms:created xsi:type="dcterms:W3CDTF">2003-02-07T23:18:52Z</dcterms:created>
  <dcterms:modified xsi:type="dcterms:W3CDTF">2022-02-09T13:48:54Z</dcterms:modified>
</cp:coreProperties>
</file>