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4"/>
  </p:notesMasterIdLst>
  <p:handoutMasterIdLst>
    <p:handoutMasterId r:id="rId25"/>
  </p:handoutMasterIdLst>
  <p:sldIdLst>
    <p:sldId id="281" r:id="rId2"/>
    <p:sldId id="256" r:id="rId3"/>
    <p:sldId id="257" r:id="rId4"/>
    <p:sldId id="384" r:id="rId5"/>
    <p:sldId id="372" r:id="rId6"/>
    <p:sldId id="374" r:id="rId7"/>
    <p:sldId id="375" r:id="rId8"/>
    <p:sldId id="377" r:id="rId9"/>
    <p:sldId id="379" r:id="rId10"/>
    <p:sldId id="401" r:id="rId11"/>
    <p:sldId id="381" r:id="rId12"/>
    <p:sldId id="383" r:id="rId13"/>
    <p:sldId id="385" r:id="rId14"/>
    <p:sldId id="388" r:id="rId15"/>
    <p:sldId id="390" r:id="rId16"/>
    <p:sldId id="402" r:id="rId17"/>
    <p:sldId id="392" r:id="rId18"/>
    <p:sldId id="394" r:id="rId19"/>
    <p:sldId id="396" r:id="rId20"/>
    <p:sldId id="344" r:id="rId21"/>
    <p:sldId id="316" r:id="rId22"/>
    <p:sldId id="295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FF9966"/>
    <a:srgbClr val="CC9900"/>
    <a:srgbClr val="FFCC00"/>
    <a:srgbClr val="3333CC"/>
    <a:srgbClr val="006600"/>
    <a:srgbClr val="FF33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1D51CA-082B-4B8C-89E7-0C55E0548CBC}" v="3" dt="2022-02-01T16:50:06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Parent Orientations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Scheduling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801970-9DB7-43DC-929D-719E50B3AC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Parent Orientations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Scheduling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8123F8-F0E5-41D5-B608-D5AFF54D54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Parent Orientations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Scheduling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1DF58B-7FB5-4B55-96FA-96453F0DAB4D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B73AD-0EE5-4121-801D-2922E47F3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12916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75A11-04B2-4A06-88A1-662CFCDCE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72603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08C2-3400-4431-98D0-4B78566CB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81180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5A09-C695-4547-9DB9-E7E72171E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4120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CB6E3-63DD-4AFA-9DA2-8D1D83D2D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049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D24AF-AEF3-47BB-8993-DEF8AF6EE1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7787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B45D5-296D-4E03-942E-AAC907E866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7034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26CC2-357A-4A47-B433-4296D4F0E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46142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A5D4-ABFB-451D-8899-E7D2EAADE1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0256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BF58-4DAE-4C27-A700-F1ABC5F69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3857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C2CE1-C1E0-4586-8355-5EE7E44AC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4784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4361-9B7D-48D9-BA38-3D038AF3E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08576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819B5-BDA3-45A2-B54B-1875636CE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7093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384EBAC-21B1-45F9-8C4D-2210178C2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/>
      <p:bldP spid="27238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2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23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/>
          <p:cNvSpPr>
            <a:spLocks noChangeArrowheads="1" noChangeShapeType="1" noTextEdit="1"/>
          </p:cNvSpPr>
          <p:nvPr/>
        </p:nvSpPr>
        <p:spPr bwMode="auto">
          <a:xfrm>
            <a:off x="76200" y="2362200"/>
            <a:ext cx="8991600" cy="3429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Eighth Grade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55E77-5E9D-459A-B875-E3712E5D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Scheduling for next school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DB03-183B-4EB2-9929-413F0E9C7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3599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20-week class</a:t>
            </a:r>
          </a:p>
          <a:p>
            <a:pPr>
              <a:defRPr/>
            </a:pPr>
            <a:r>
              <a:rPr lang="en-US" dirty="0"/>
              <a:t>Vocal technique, sight reading, music theory, and music history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dirty="0"/>
              <a:t>Offered to 6</a:t>
            </a:r>
            <a:r>
              <a:rPr lang="en-US" baseline="30000" dirty="0"/>
              <a:t>th</a:t>
            </a:r>
            <a:r>
              <a:rPr lang="en-US" dirty="0"/>
              <a:t>, 7</a:t>
            </a:r>
            <a:r>
              <a:rPr lang="en-US" baseline="30000" dirty="0"/>
              <a:t>th</a:t>
            </a:r>
            <a:r>
              <a:rPr lang="en-US" dirty="0"/>
              <a:t>, and 8</a:t>
            </a:r>
            <a:r>
              <a:rPr lang="en-US" baseline="30000" dirty="0"/>
              <a:t>th</a:t>
            </a:r>
            <a:r>
              <a:rPr lang="en-US" dirty="0"/>
              <a:t> graders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686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573088"/>
            <a:ext cx="3048000" cy="2640012"/>
          </a:xfrm>
        </p:spPr>
      </p:pic>
      <p:sp>
        <p:nvSpPr>
          <p:cNvPr id="368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CHOIR</a:t>
            </a:r>
          </a:p>
        </p:txBody>
      </p:sp>
      <p:pic>
        <p:nvPicPr>
          <p:cNvPr id="3686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29273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Engineering and the Environment –       20 WEEKS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200" dirty="0"/>
              <a:t>Students will engage in hands on activities that utilize their reasoning and problem-solving skills to discover the science behind the technology of alternative, sustainable, and renewable energy sources, including alternative fuels like fuel cell cars, ethanol, bio-fuels, solar, hydro, and wind power. </a:t>
            </a:r>
          </a:p>
        </p:txBody>
      </p:sp>
      <p:pic>
        <p:nvPicPr>
          <p:cNvPr id="37892" name="Picture 4" descr="MC900432247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447800"/>
            <a:ext cx="3392488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Engineering for the Future – 20 WEEKS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4038600" cy="4713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/>
              <a:t>In this course, students will discover the science and technology needed to create, design, and manufacture different structures and machines.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Use problem solving to learn about: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Simple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Bridges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Skyscrapers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Robotics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Rocketry</a:t>
            </a:r>
          </a:p>
        </p:txBody>
      </p:sp>
      <p:pic>
        <p:nvPicPr>
          <p:cNvPr id="38916" name="Picture 4" descr="MP900442689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057400"/>
            <a:ext cx="4343400" cy="289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Health – 20 Weeks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200"/>
              <a:t>Students will study physical, mental, and social health. </a:t>
            </a:r>
          </a:p>
          <a:p>
            <a:pPr eaLnBrk="1" hangingPunct="1"/>
            <a:r>
              <a:rPr lang="en-US" altLang="en-US" sz="2200"/>
              <a:t>Areas covered include:</a:t>
            </a:r>
          </a:p>
          <a:p>
            <a:pPr lvl="1" eaLnBrk="1" hangingPunct="1"/>
            <a:r>
              <a:rPr lang="en-US" altLang="en-US" sz="2000"/>
              <a:t>Communicable disease/AIDS</a:t>
            </a:r>
          </a:p>
          <a:p>
            <a:pPr lvl="1" eaLnBrk="1" hangingPunct="1"/>
            <a:r>
              <a:rPr lang="en-US" altLang="en-US" sz="2000"/>
              <a:t>Human sexuality</a:t>
            </a:r>
          </a:p>
          <a:p>
            <a:pPr lvl="1" eaLnBrk="1" hangingPunct="1"/>
            <a:r>
              <a:rPr lang="en-US" altLang="en-US" sz="2000"/>
              <a:t>Personal Care/Fitness/Nutrition</a:t>
            </a:r>
          </a:p>
          <a:p>
            <a:pPr lvl="1" eaLnBrk="1" hangingPunct="1"/>
            <a:r>
              <a:rPr lang="en-US" altLang="en-US" sz="2000"/>
              <a:t>First Aid/Safety</a:t>
            </a:r>
          </a:p>
          <a:p>
            <a:pPr lvl="1" eaLnBrk="1" hangingPunct="1"/>
            <a:r>
              <a:rPr lang="en-US" altLang="en-US" sz="2000"/>
              <a:t>Public and Environmental Health</a:t>
            </a:r>
          </a:p>
          <a:p>
            <a:pPr lvl="1" eaLnBrk="1" hangingPunct="1"/>
            <a:r>
              <a:rPr lang="en-US" altLang="en-US" sz="2000"/>
              <a:t>Substance Abuse</a:t>
            </a:r>
          </a:p>
        </p:txBody>
      </p:sp>
      <p:pic>
        <p:nvPicPr>
          <p:cNvPr id="39940" name="Picture 4" descr="MC900241297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481263"/>
            <a:ext cx="2619375" cy="211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Emerging Technologies I</a:t>
            </a:r>
            <a:br>
              <a:rPr lang="en-US" altLang="en-US" sz="3800"/>
            </a:br>
            <a:r>
              <a:rPr lang="en-US" altLang="en-US" sz="3800"/>
              <a:t>20 WEEKS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/>
              <a:t>Essential Skills covered in this class are: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800" dirty="0"/>
              <a:t>Basic Orientation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800" dirty="0"/>
              <a:t>Typing Skills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800" dirty="0"/>
              <a:t>Digital Footprint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800" dirty="0"/>
              <a:t>Troubleshooting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800" dirty="0"/>
              <a:t>Cyber Safety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800" dirty="0"/>
              <a:t>Microsoft Imagine Academy</a:t>
            </a:r>
          </a:p>
          <a:p>
            <a:pPr marL="344487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800" dirty="0"/>
          </a:p>
          <a:p>
            <a:pPr marL="0" indent="0" eaLnBrk="1" hangingPunct="1">
              <a:buNone/>
              <a:defRPr/>
            </a:pPr>
            <a:endParaRPr lang="en-US" altLang="en-US" sz="2200" dirty="0"/>
          </a:p>
        </p:txBody>
      </p:sp>
      <p:pic>
        <p:nvPicPr>
          <p:cNvPr id="40964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454150"/>
            <a:ext cx="3200400" cy="1982788"/>
          </a:xfrm>
        </p:spPr>
      </p:pic>
      <p:pic>
        <p:nvPicPr>
          <p:cNvPr id="4096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3962400"/>
            <a:ext cx="381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Emerging Technology 2</a:t>
            </a:r>
            <a:br>
              <a:rPr lang="en-US" altLang="en-US" sz="3800" dirty="0"/>
            </a:br>
            <a:r>
              <a:rPr lang="en-US" altLang="en-US" sz="3800" dirty="0"/>
              <a:t>20 WEEKS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4038600" cy="39973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200" dirty="0"/>
              <a:t>Essential Skills covered in this class are:</a:t>
            </a:r>
          </a:p>
          <a:p>
            <a:pPr lvl="1" eaLnBrk="1" hangingPunct="1">
              <a:defRPr/>
            </a:pPr>
            <a:r>
              <a:rPr lang="en-US" altLang="en-US" sz="2000" dirty="0"/>
              <a:t>Digital Citizenship</a:t>
            </a:r>
          </a:p>
          <a:p>
            <a:pPr lvl="1" eaLnBrk="1" hangingPunct="1">
              <a:defRPr/>
            </a:pPr>
            <a:r>
              <a:rPr lang="en-US" altLang="en-US" sz="2000" dirty="0"/>
              <a:t>Typing Skills</a:t>
            </a:r>
          </a:p>
          <a:p>
            <a:pPr lvl="1" eaLnBrk="1" hangingPunct="1">
              <a:defRPr/>
            </a:pPr>
            <a:r>
              <a:rPr lang="en-US" altLang="en-US" sz="2000" dirty="0"/>
              <a:t>Interactive Technologies</a:t>
            </a:r>
          </a:p>
          <a:p>
            <a:pPr lvl="1" eaLnBrk="1" hangingPunct="1">
              <a:defRPr/>
            </a:pPr>
            <a:r>
              <a:rPr lang="en-US" altLang="en-US" sz="2000" dirty="0"/>
              <a:t>Communicating Digitally</a:t>
            </a:r>
          </a:p>
          <a:p>
            <a:pPr lvl="1" eaLnBrk="1" hangingPunct="1">
              <a:defRPr/>
            </a:pPr>
            <a:r>
              <a:rPr lang="en-US" altLang="en-US" sz="2000" dirty="0"/>
              <a:t>Read World Ready</a:t>
            </a:r>
          </a:p>
          <a:p>
            <a:pPr lvl="1" eaLnBrk="1" hangingPunct="1">
              <a:defRPr/>
            </a:pPr>
            <a:r>
              <a:rPr lang="en-US" altLang="en-US" sz="2000" dirty="0"/>
              <a:t>Microsoft Imagine Academy</a:t>
            </a:r>
          </a:p>
          <a:p>
            <a:pPr eaLnBrk="1" hangingPunct="1">
              <a:defRPr/>
            </a:pPr>
            <a:r>
              <a:rPr lang="en-US" altLang="en-US" sz="2000" dirty="0"/>
              <a:t>You should take Emerging Tech 1 before taking Emerging Technologies 2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200" dirty="0"/>
          </a:p>
        </p:txBody>
      </p:sp>
      <p:pic>
        <p:nvPicPr>
          <p:cNvPr id="41988" name="Picture 4" descr="MC900439254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371600"/>
            <a:ext cx="335280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 to Coding- 20 Weeks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200" dirty="0"/>
              <a:t>Essential Skills covered in this class are:</a:t>
            </a:r>
          </a:p>
          <a:p>
            <a:pPr lvl="1" eaLnBrk="1" hangingPunct="1"/>
            <a:r>
              <a:rPr lang="en-US" altLang="en-US" sz="2000" dirty="0"/>
              <a:t>Introduction to coding and computer science</a:t>
            </a:r>
          </a:p>
          <a:p>
            <a:pPr lvl="1" eaLnBrk="1" hangingPunct="1"/>
            <a:r>
              <a:rPr lang="en-US" altLang="en-US" sz="2000" dirty="0"/>
              <a:t>Cyber Safety</a:t>
            </a:r>
          </a:p>
          <a:p>
            <a:pPr lvl="1" eaLnBrk="1" hangingPunct="1"/>
            <a:r>
              <a:rPr lang="en-US" altLang="en-US" sz="2000" dirty="0"/>
              <a:t>Accountability</a:t>
            </a:r>
          </a:p>
          <a:p>
            <a:pPr lvl="1" eaLnBrk="1" hangingPunct="1"/>
            <a:r>
              <a:rPr lang="en-US" altLang="en-US" sz="2000" dirty="0"/>
              <a:t>Efficiency within the field of coding and computer science</a:t>
            </a:r>
          </a:p>
          <a:p>
            <a:pPr lvl="1" eaLnBrk="1" hangingPunct="1"/>
            <a:endParaRPr lang="en-US" altLang="en-US" sz="2000" dirty="0"/>
          </a:p>
        </p:txBody>
      </p:sp>
      <p:pic>
        <p:nvPicPr>
          <p:cNvPr id="4301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3468688" cy="1616075"/>
          </a:xfrm>
        </p:spPr>
      </p:pic>
      <p:pic>
        <p:nvPicPr>
          <p:cNvPr id="430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733800"/>
            <a:ext cx="29321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Spanish A – 20 Weeks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Only for students who did not take Spanish A in 6</a:t>
            </a:r>
            <a:r>
              <a:rPr lang="en-US" altLang="en-US" sz="2600" baseline="30000"/>
              <a:t>th</a:t>
            </a:r>
            <a:r>
              <a:rPr lang="en-US" altLang="en-US" sz="2600"/>
              <a:t> or 7</a:t>
            </a:r>
            <a:r>
              <a:rPr lang="en-US" altLang="en-US" sz="2600" baseline="30000"/>
              <a:t>th</a:t>
            </a:r>
            <a:r>
              <a:rPr lang="en-US" altLang="en-US" sz="2600"/>
              <a:t> grade.</a:t>
            </a:r>
          </a:p>
          <a:p>
            <a:pPr eaLnBrk="1" hangingPunct="1"/>
            <a:r>
              <a:rPr lang="en-US" altLang="en-US" sz="2600"/>
              <a:t>This course, with a </a:t>
            </a:r>
            <a:r>
              <a:rPr lang="en-US" altLang="en-US" sz="2600">
                <a:solidFill>
                  <a:srgbClr val="006600"/>
                </a:solidFill>
              </a:rPr>
              <a:t>Mexican</a:t>
            </a:r>
            <a:r>
              <a:rPr lang="en-US" altLang="en-US" sz="2600"/>
              <a:t> cultural emphasis, will develop the student’s speaking, reading, and writing of the Spanish Language.</a:t>
            </a:r>
          </a:p>
        </p:txBody>
      </p:sp>
      <p:pic>
        <p:nvPicPr>
          <p:cNvPr id="44036" name="Picture 4" descr="MC900435428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057400"/>
            <a:ext cx="3124200" cy="2293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Spanish B – 20 WEEKS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Only for students who did not take Spanish B in 6</a:t>
            </a:r>
            <a:r>
              <a:rPr lang="en-US" altLang="en-US" sz="2600" baseline="30000"/>
              <a:t>th</a:t>
            </a:r>
            <a:r>
              <a:rPr lang="en-US" altLang="en-US" sz="2600"/>
              <a:t> or 7</a:t>
            </a:r>
            <a:r>
              <a:rPr lang="en-US" altLang="en-US" sz="2600" baseline="30000"/>
              <a:t>th</a:t>
            </a:r>
            <a:r>
              <a:rPr lang="en-US" altLang="en-US" sz="2600"/>
              <a:t> Grade.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This course, with a </a:t>
            </a:r>
            <a:r>
              <a:rPr lang="en-US" altLang="en-US" sz="2600" b="1">
                <a:solidFill>
                  <a:schemeClr val="tx2"/>
                </a:solidFill>
              </a:rPr>
              <a:t>Latin American/Spanish</a:t>
            </a:r>
            <a:r>
              <a:rPr lang="en-US" altLang="en-US" sz="2600"/>
              <a:t> cultural emphasis, will develop the student’s speaking, reading, and writing of the Spanish Language.</a:t>
            </a:r>
          </a:p>
        </p:txBody>
      </p:sp>
      <p:pic>
        <p:nvPicPr>
          <p:cNvPr id="45060" name="Picture 4" descr="MP900432875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9500"/>
            <a:ext cx="4038600" cy="3030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Team Sports – 20 WEEKS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This course focuses on categories of sport and activity, progress in motor skills and tactical knowledge unique to that category of physical activity.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Combining basic elements of movement and sports are emphasized in this course. </a:t>
            </a:r>
          </a:p>
        </p:txBody>
      </p:sp>
      <p:pic>
        <p:nvPicPr>
          <p:cNvPr id="46084" name="Picture 4" descr="MP900399881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219200"/>
            <a:ext cx="2522538" cy="168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5257800" y="3657601"/>
            <a:ext cx="3047999" cy="229790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BEER MIDDLE SCHOOL</a:t>
            </a:r>
            <a:br>
              <a:rPr lang="en-US" altLang="en-US" b="1" dirty="0">
                <a:solidFill>
                  <a:srgbClr val="FF0000"/>
                </a:solidFill>
              </a:rPr>
            </a:b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223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Course Selections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2022 - 2023</a:t>
            </a:r>
          </a:p>
        </p:txBody>
      </p:sp>
    </p:spTree>
  </p:cSld>
  <p:clrMapOvr>
    <a:masterClrMapping/>
  </p:clrMapOvr>
  <p:transition spd="med" advTm="3599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914400" y="838200"/>
            <a:ext cx="82296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>
                <a:solidFill>
                  <a:schemeClr val="tx2"/>
                </a:solidFill>
                <a:latin typeface="Garamond" panose="02020404030301010803" pitchFamily="18" charset="0"/>
              </a:rPr>
              <a:t>Eighth Grade: Required for some students </a:t>
            </a:r>
            <a:r>
              <a:rPr lang="en-US" altLang="en-US" sz="3200" b="1">
                <a:solidFill>
                  <a:schemeClr val="tx2"/>
                </a:solidFill>
                <a:latin typeface="Garamond" panose="02020404030301010803" pitchFamily="18" charset="0"/>
              </a:rPr>
              <a:t>(this would replace 1 elective class).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57200" y="3505200"/>
            <a:ext cx="8229600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/>
              <a:t>Placement test results</a:t>
            </a:r>
          </a:p>
          <a:p>
            <a:pPr eaLnBrk="1" hangingPunct="1"/>
            <a:r>
              <a:rPr lang="en-US" altLang="en-US" sz="2600" b="1"/>
              <a:t>M-Step Score</a:t>
            </a:r>
          </a:p>
          <a:p>
            <a:pPr eaLnBrk="1" hangingPunct="1"/>
            <a:r>
              <a:rPr lang="en-US" altLang="en-US" sz="2600" b="1"/>
              <a:t>NWEA Test Scores</a:t>
            </a:r>
          </a:p>
          <a:p>
            <a:pPr eaLnBrk="1" hangingPunct="1"/>
            <a:r>
              <a:rPr lang="en-US" altLang="en-US" sz="2600" b="1"/>
              <a:t>Language Arts Grades or Math Grades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b="1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/>
            <a:endParaRPr lang="en-US" altLang="en-US" sz="260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/>
              <a:t>ELA or Math Intervention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/>
              <a:t>Selection Criteria</a:t>
            </a:r>
          </a:p>
        </p:txBody>
      </p:sp>
      <p:pic>
        <p:nvPicPr>
          <p:cNvPr id="47109" name="Picture 6" descr="MC90034744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71800"/>
            <a:ext cx="11176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3599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12954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>
                <a:solidFill>
                  <a:schemeClr val="tx2"/>
                </a:solidFill>
                <a:latin typeface="Garamond" panose="02020404030301010803" pitchFamily="18" charset="0"/>
              </a:rPr>
              <a:t>DUE DATE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5943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/>
              <a:t>Thursday, February 17th to your Science teacher</a:t>
            </a:r>
          </a:p>
        </p:txBody>
      </p:sp>
    </p:spTree>
  </p:cSld>
  <p:clrMapOvr>
    <a:masterClrMapping/>
  </p:clrMapOvr>
  <p:transition spd="med" advTm="3599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80772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 b="1" dirty="0"/>
              <a:t>Thank you for viewing this presentation 7</a:t>
            </a:r>
            <a:r>
              <a:rPr lang="en-US" altLang="en-US" sz="8000" b="1" baseline="30000" dirty="0"/>
              <a:t>th</a:t>
            </a:r>
            <a:r>
              <a:rPr lang="en-US" altLang="en-US" sz="8000" b="1" dirty="0"/>
              <a:t> Graders</a:t>
            </a:r>
          </a:p>
        </p:txBody>
      </p:sp>
    </p:spTree>
  </p:cSld>
  <p:clrMapOvr>
    <a:masterClrMapping/>
  </p:clrMapOvr>
  <p:transition spd="med" advTm="3599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Eighth Grade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9174"/>
            <a:ext cx="8229600" cy="4568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600" b="1" dirty="0"/>
              <a:t>Language Arts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600" b="1" dirty="0"/>
          </a:p>
          <a:p>
            <a:pPr eaLnBrk="1" hangingPunct="1">
              <a:defRPr/>
            </a:pPr>
            <a:r>
              <a:rPr lang="en-US" altLang="en-US" sz="2600" b="1" dirty="0"/>
              <a:t>Math Course 3 (or Algebra 1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b="1" dirty="0"/>
              <a:t>    by placement)</a:t>
            </a:r>
            <a:endParaRPr lang="en-US" altLang="en-US" b="1" dirty="0"/>
          </a:p>
          <a:p>
            <a:pPr eaLnBrk="1" hangingPunct="1">
              <a:defRPr/>
            </a:pPr>
            <a:r>
              <a:rPr lang="en-US" altLang="en-US" sz="2600" b="1" dirty="0"/>
              <a:t>Science 8</a:t>
            </a:r>
          </a:p>
          <a:p>
            <a:pPr eaLnBrk="1" hangingPunct="1">
              <a:defRPr/>
            </a:pPr>
            <a:r>
              <a:rPr lang="en-US" altLang="en-US" sz="2600" b="1" dirty="0"/>
              <a:t>Social Studies 8</a:t>
            </a:r>
          </a:p>
          <a:p>
            <a:pPr eaLnBrk="1" hangingPunct="1">
              <a:defRPr/>
            </a:pPr>
            <a:r>
              <a:rPr lang="en-US" altLang="en-US" sz="2600" b="1" dirty="0"/>
              <a:t>Fitness for Life*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600" b="1" dirty="0"/>
          </a:p>
        </p:txBody>
      </p:sp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381000" y="9144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/>
              <a:t>REQUIRED ACADEMIC COURSES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/>
              <a:t>40 WEEKS EACH</a:t>
            </a:r>
          </a:p>
        </p:txBody>
      </p:sp>
      <p:pic>
        <p:nvPicPr>
          <p:cNvPr id="29701" name="Picture 9" descr="MC900435233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133600"/>
            <a:ext cx="4038600" cy="165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3599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Physical Education Course</a:t>
            </a:r>
            <a:br>
              <a:rPr lang="en-US" altLang="en-US" sz="3800" dirty="0"/>
            </a:br>
            <a:r>
              <a:rPr lang="en-US" altLang="en-US" sz="3800" dirty="0"/>
              <a:t>Fitness for Life – 20 Weeks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Designed to enable 8</a:t>
            </a:r>
            <a:r>
              <a:rPr lang="en-US" altLang="en-US" sz="2600" baseline="30000"/>
              <a:t>th</a:t>
            </a:r>
            <a:r>
              <a:rPr lang="en-US" altLang="en-US" sz="2600"/>
              <a:t> grade students to progress in skill and knowledge related to movement and physical activity.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Appropriate concepts of physical fitness and motor skills are explored. </a:t>
            </a:r>
          </a:p>
        </p:txBody>
      </p:sp>
      <p:pic>
        <p:nvPicPr>
          <p:cNvPr id="30724" name="Picture 4" descr="MC900438742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  <a:noFill/>
        </p:spPr>
        <p:txBody>
          <a:bodyPr anchor="ctr"/>
          <a:lstStyle/>
          <a:p>
            <a:pPr eaLnBrk="1" hangingPunct="1"/>
            <a:r>
              <a:rPr lang="en-US" altLang="en-US" b="1"/>
              <a:t>Eighth Grade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1"/>
            <a:ext cx="6629400" cy="5257800"/>
          </a:xfrm>
        </p:spPr>
        <p:txBody>
          <a:bodyPr/>
          <a:lstStyle/>
          <a:p>
            <a:pPr eaLnBrk="1" hangingPunct="1">
              <a:spcBef>
                <a:spcPts val="400"/>
              </a:spcBef>
              <a:defRPr/>
            </a:pPr>
            <a:r>
              <a:rPr lang="en-US" altLang="en-US" sz="2600" b="1" dirty="0"/>
              <a:t>OPTION 1: Band </a:t>
            </a:r>
          </a:p>
          <a:p>
            <a:pPr marL="0" indent="0" eaLnBrk="1" hangingPunct="1">
              <a:spcBef>
                <a:spcPts val="4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600" b="1" dirty="0"/>
              <a:t>                       Fitness for Life</a:t>
            </a:r>
          </a:p>
          <a:p>
            <a:pPr marL="0" indent="0" eaLnBrk="1" hangingPunct="1">
              <a:spcBef>
                <a:spcPts val="4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600" b="1" dirty="0"/>
              <a:t>                       One additional elective </a:t>
            </a:r>
          </a:p>
          <a:p>
            <a:pPr eaLnBrk="1" hangingPunct="1">
              <a:spcBef>
                <a:spcPts val="400"/>
              </a:spcBef>
              <a:buFont typeface="Wingdings" panose="05000000000000000000" pitchFamily="2" charset="2"/>
              <a:buNone/>
              <a:defRPr/>
            </a:pPr>
            <a:endParaRPr lang="en-US" altLang="en-US" sz="1100" b="1" dirty="0"/>
          </a:p>
          <a:p>
            <a:pPr eaLnBrk="1" hangingPunct="1">
              <a:spcBef>
                <a:spcPts val="400"/>
              </a:spcBef>
              <a:defRPr/>
            </a:pPr>
            <a:r>
              <a:rPr lang="en-US" altLang="en-US" sz="2600" b="1" dirty="0"/>
              <a:t>OPTION 2: Spanish 1 (HS Credit)</a:t>
            </a:r>
          </a:p>
          <a:p>
            <a:pPr marL="0" indent="0" eaLnBrk="1" hangingPunct="1">
              <a:spcBef>
                <a:spcPts val="4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600" b="1" dirty="0"/>
              <a:t>                       Fitness for Life</a:t>
            </a:r>
          </a:p>
          <a:p>
            <a:pPr marL="0" indent="0" eaLnBrk="1" hangingPunct="1">
              <a:spcBef>
                <a:spcPts val="4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600" b="1" dirty="0"/>
              <a:t>                       One additional elective</a:t>
            </a:r>
          </a:p>
          <a:p>
            <a:pPr marL="0" indent="0" eaLnBrk="1" hangingPunct="1">
              <a:spcBef>
                <a:spcPts val="400"/>
              </a:spcBef>
              <a:buFont typeface="Wingdings" panose="05000000000000000000" pitchFamily="2" charset="2"/>
              <a:buNone/>
              <a:defRPr/>
            </a:pPr>
            <a:endParaRPr lang="en-US" altLang="en-US" sz="1100" b="1" dirty="0"/>
          </a:p>
          <a:p>
            <a:pPr eaLnBrk="1" hangingPunct="1">
              <a:spcBef>
                <a:spcPts val="400"/>
              </a:spcBef>
              <a:defRPr/>
            </a:pPr>
            <a:r>
              <a:rPr lang="en-US" altLang="en-US" sz="2600" b="1" dirty="0"/>
              <a:t>OPTION 3: Three 20-week electives</a:t>
            </a:r>
          </a:p>
          <a:p>
            <a:pPr marL="0" indent="0" eaLnBrk="1" hangingPunct="1">
              <a:spcBef>
                <a:spcPts val="4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600" b="1" dirty="0"/>
              <a:t>                       Fitness for Life</a:t>
            </a:r>
          </a:p>
          <a:p>
            <a:pPr eaLnBrk="1" hangingPunct="1">
              <a:spcBef>
                <a:spcPts val="4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100" b="1" dirty="0"/>
              <a:t>     </a:t>
            </a:r>
            <a:r>
              <a:rPr lang="en-US" altLang="en-US" sz="2600" b="1" dirty="0"/>
              <a:t>OPTION 4: Spanish 1(HS Credit)</a:t>
            </a:r>
          </a:p>
          <a:p>
            <a:pPr eaLnBrk="1" hangingPunct="1">
              <a:spcBef>
                <a:spcPts val="4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600" b="1" dirty="0"/>
              <a:t>                       Band</a:t>
            </a:r>
          </a:p>
        </p:txBody>
      </p:sp>
      <p:pic>
        <p:nvPicPr>
          <p:cNvPr id="31748" name="Picture 4" descr="MP90039989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1826" y="3182939"/>
            <a:ext cx="998538" cy="665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822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/>
              <a:t>ELECTIVE COURSES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/>
              <a:t> </a:t>
            </a:r>
          </a:p>
        </p:txBody>
      </p:sp>
      <p:pic>
        <p:nvPicPr>
          <p:cNvPr id="31750" name="Picture 6" descr="j030052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8050" y="4572000"/>
            <a:ext cx="952500" cy="81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1" name="Picture 7" descr="MC90006032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45" y="1662365"/>
            <a:ext cx="15113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3599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CONCERT BAND – 40 WEEKS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600"/>
              <a:t>Advanced course of study for players of wind and percussion instruments.</a:t>
            </a:r>
          </a:p>
          <a:p>
            <a:pPr eaLnBrk="1" hangingPunct="1"/>
            <a:r>
              <a:rPr lang="en-US" altLang="en-US" sz="2600"/>
              <a:t>New instrumental techniques and music theories will be learned.</a:t>
            </a:r>
          </a:p>
          <a:p>
            <a:pPr eaLnBrk="1" hangingPunct="1"/>
            <a:r>
              <a:rPr lang="en-US" altLang="en-US" sz="2600"/>
              <a:t>Performance attendance and activity participation is required.</a:t>
            </a:r>
          </a:p>
        </p:txBody>
      </p:sp>
      <p:pic>
        <p:nvPicPr>
          <p:cNvPr id="32772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1688" y="2220913"/>
            <a:ext cx="4038600" cy="2222500"/>
          </a:xfr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SPANISH 1 – 40 WEEKS</a:t>
            </a:r>
            <a:br>
              <a:rPr lang="en-US" altLang="en-US" sz="3800"/>
            </a:br>
            <a:r>
              <a:rPr lang="en-US" altLang="en-US" sz="3800"/>
              <a:t>H.S. CREDIT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/>
              <a:t>Concentration on listening to and speaking the target language with the aim of proficiency in Spanish.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Memorization, recitation, and mimic responses are required.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Cultural discussions on beliefs, ideas, and behaviors of Spanish speaking people are held.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Grade does not count on GPA but will appear as credit or no credit on HS transcript. </a:t>
            </a:r>
          </a:p>
        </p:txBody>
      </p:sp>
      <p:pic>
        <p:nvPicPr>
          <p:cNvPr id="33796" name="Picture 4" descr="MP900432921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066800"/>
            <a:ext cx="3024188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2-Dimensional Art – 20 WEEKS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Introduces elements and principles of art through history and culture.</a:t>
            </a:r>
          </a:p>
          <a:p>
            <a:pPr eaLnBrk="1" hangingPunct="1"/>
            <a:r>
              <a:rPr lang="en-US" altLang="en-US" sz="2600" dirty="0"/>
              <a:t>Two-Dimensional Art forms will be explored.</a:t>
            </a:r>
          </a:p>
          <a:p>
            <a:pPr lvl="1" eaLnBrk="1" hangingPunct="1"/>
            <a:r>
              <a:rPr lang="en-US" altLang="en-US" sz="2200" dirty="0"/>
              <a:t>Pencil and pastel drawing</a:t>
            </a:r>
          </a:p>
          <a:p>
            <a:pPr lvl="1" eaLnBrk="1" hangingPunct="1"/>
            <a:r>
              <a:rPr lang="en-US" altLang="en-US" sz="2200" dirty="0"/>
              <a:t>Acrylic and watercolor painting</a:t>
            </a:r>
          </a:p>
          <a:p>
            <a:pPr lvl="1" eaLnBrk="1" hangingPunct="1"/>
            <a:r>
              <a:rPr lang="en-US" altLang="en-US" sz="2200" dirty="0"/>
              <a:t>Printmaking</a:t>
            </a:r>
          </a:p>
          <a:p>
            <a:pPr lvl="1" eaLnBrk="1" hangingPunct="1"/>
            <a:r>
              <a:rPr lang="en-US" altLang="en-US" sz="2200" dirty="0"/>
              <a:t>Silk painting</a:t>
            </a:r>
          </a:p>
        </p:txBody>
      </p:sp>
      <p:pic>
        <p:nvPicPr>
          <p:cNvPr id="34820" name="Picture 4" descr="MP900309017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057400"/>
            <a:ext cx="2054225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3-Dimensional Art – 20 WEEKS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Introduces elements and principles of art through history, society, and culture.</a:t>
            </a:r>
          </a:p>
          <a:p>
            <a:pPr eaLnBrk="1" hangingPunct="1"/>
            <a:r>
              <a:rPr lang="en-US" altLang="en-US" sz="2600" dirty="0"/>
              <a:t>3-Dimensional art forms will be explored in various forms. </a:t>
            </a:r>
          </a:p>
        </p:txBody>
      </p:sp>
      <p:pic>
        <p:nvPicPr>
          <p:cNvPr id="35844" name="Picture 4" descr="MP900443896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219200"/>
            <a:ext cx="2855913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5" name="AutoShape 6" descr="Image result for choir clip ar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52808</TotalTime>
  <Words>766</Words>
  <Application>Microsoft Office PowerPoint</Application>
  <PresentationFormat>On-screen Show (4:3)</PresentationFormat>
  <Paragraphs>123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Garamond</vt:lpstr>
      <vt:lpstr>Impact</vt:lpstr>
      <vt:lpstr>Wingdings</vt:lpstr>
      <vt:lpstr>Edge</vt:lpstr>
      <vt:lpstr>Scheduling for next school year</vt:lpstr>
      <vt:lpstr>BEER MIDDLE SCHOOL </vt:lpstr>
      <vt:lpstr>Eighth Grade</vt:lpstr>
      <vt:lpstr>Physical Education Course Fitness for Life – 20 Weeks</vt:lpstr>
      <vt:lpstr>Eighth Grade</vt:lpstr>
      <vt:lpstr>CONCERT BAND – 40 WEEKS</vt:lpstr>
      <vt:lpstr>SPANISH 1 – 40 WEEKS H.S. CREDIT</vt:lpstr>
      <vt:lpstr>2-Dimensional Art – 20 WEEKS</vt:lpstr>
      <vt:lpstr>3-Dimensional Art – 20 WEEKS</vt:lpstr>
      <vt:lpstr>CHOIR</vt:lpstr>
      <vt:lpstr>Engineering and the Environment –       20 WEEKS</vt:lpstr>
      <vt:lpstr>Engineering for the Future – 20 WEEKS</vt:lpstr>
      <vt:lpstr>Health – 20 Weeks</vt:lpstr>
      <vt:lpstr>Emerging Technologies I 20 WEEKS</vt:lpstr>
      <vt:lpstr>Emerging Technology 2 20 WEEKS</vt:lpstr>
      <vt:lpstr>Introduction to Coding- 20 Weeks</vt:lpstr>
      <vt:lpstr>Spanish A – 20 Weeks</vt:lpstr>
      <vt:lpstr>Spanish B – 20 WEEKS</vt:lpstr>
      <vt:lpstr>Team Sports – 20 WEEKS</vt:lpstr>
      <vt:lpstr>PowerPoint Presentation</vt:lpstr>
      <vt:lpstr>PowerPoint Presentation</vt:lpstr>
      <vt:lpstr>PowerPoint Presentation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CARTER MIDDLE SCHOOL</dc:title>
  <dc:creator>Counseling Department</dc:creator>
  <cp:lastModifiedBy>Ryan Kay</cp:lastModifiedBy>
  <cp:revision>188</cp:revision>
  <dcterms:created xsi:type="dcterms:W3CDTF">2003-02-07T23:18:52Z</dcterms:created>
  <dcterms:modified xsi:type="dcterms:W3CDTF">2022-02-08T18:46:28Z</dcterms:modified>
</cp:coreProperties>
</file>