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70" r:id="rId2"/>
    <p:sldId id="261" r:id="rId3"/>
    <p:sldId id="272" r:id="rId4"/>
    <p:sldId id="277" r:id="rId5"/>
    <p:sldId id="278" r:id="rId6"/>
    <p:sldId id="280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66CCFF"/>
    <a:srgbClr val="FF66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77289" autoAdjust="0"/>
  </p:normalViewPr>
  <p:slideViewPr>
    <p:cSldViewPr snapToGrid="0">
      <p:cViewPr varScale="1">
        <p:scale>
          <a:sx n="66" d="100"/>
          <a:sy n="66" d="100"/>
        </p:scale>
        <p:origin x="11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95C5B93-1778-48F4-A6CD-6946321C1C70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810E653-5557-4BC3-AD98-39BE9EA2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E653-5557-4BC3-AD98-39BE9EA295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19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selecting</a:t>
            </a:r>
            <a:r>
              <a:rPr lang="en-US" baseline="0" dirty="0"/>
              <a:t> courses for next year, students should review the graduation requirements and their past grades.</a:t>
            </a:r>
          </a:p>
          <a:p>
            <a:endParaRPr lang="en-US" baseline="0" dirty="0"/>
          </a:p>
          <a:p>
            <a:r>
              <a:rPr lang="en-US" baseline="0" dirty="0"/>
              <a:t>(read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E653-5557-4BC3-AD98-39BE9EA295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47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year, students will use the PowerSchool</a:t>
            </a:r>
            <a:r>
              <a:rPr lang="en-US" baseline="0" dirty="0"/>
              <a:t> Student Parent Portal to select their courses for next year.</a:t>
            </a:r>
          </a:p>
          <a:p>
            <a:endParaRPr lang="en-US" baseline="0" dirty="0"/>
          </a:p>
          <a:p>
            <a:r>
              <a:rPr lang="en-US" baseline="0" dirty="0"/>
              <a:t>Upon logging into the portal, students should consider… (read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E653-5557-4BC3-AD98-39BE9EA295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14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Ninth graders will have to make several course decisions:</a:t>
            </a:r>
          </a:p>
          <a:p>
            <a:endParaRPr lang="en-US" dirty="0"/>
          </a:p>
          <a:p>
            <a:r>
              <a:rPr lang="en-US" dirty="0"/>
              <a:t>They</a:t>
            </a:r>
            <a:r>
              <a:rPr lang="en-US" baseline="0" dirty="0"/>
              <a:t> must decide between…. (read)</a:t>
            </a:r>
          </a:p>
          <a:p>
            <a:endParaRPr lang="en-US" baseline="0" dirty="0"/>
          </a:p>
          <a:p>
            <a:r>
              <a:rPr lang="en-US" baseline="0" dirty="0"/>
              <a:t>To help make these decisions, students should review their current grades in the content area, and consult their current teachers for their recommendations.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E653-5557-4BC3-AD98-39BE9EA295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54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several</a:t>
            </a:r>
            <a:r>
              <a:rPr lang="en-US" baseline="0" dirty="0"/>
              <a:t> elective options for ninth graders as well.</a:t>
            </a:r>
          </a:p>
          <a:p>
            <a:endParaRPr lang="en-US" baseline="0" dirty="0"/>
          </a:p>
          <a:p>
            <a:pPr defTabSz="931774">
              <a:defRPr/>
            </a:pPr>
            <a:r>
              <a:rPr lang="en-US" baseline="0" dirty="0"/>
              <a:t>Students should review these options carefully. Descriptions of these courses can be </a:t>
            </a:r>
            <a:r>
              <a:rPr lang="en-US" dirty="0"/>
              <a:t>found in the WCS High School Course Description Guide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E653-5557-4BC3-AD98-39BE9EA295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93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more information on the scheduling process, </a:t>
            </a:r>
            <a:r>
              <a:rPr lang="en-US" baseline="0" dirty="0"/>
              <a:t>visit the Warren Mott Counseling website.</a:t>
            </a:r>
          </a:p>
          <a:p>
            <a:endParaRPr lang="en-US" baseline="0" dirty="0"/>
          </a:p>
          <a:p>
            <a:r>
              <a:rPr lang="en-US" baseline="0" dirty="0"/>
              <a:t>If you should have questions at any time, please contact your school counselor </a:t>
            </a:r>
            <a:r>
              <a:rPr lang="en-US" baseline="0"/>
              <a:t>for assistance.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0E653-5557-4BC3-AD98-39BE9EA295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12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Selecting your Elective Courses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School Year’s Schedule For 8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</p:txBody>
      </p:sp>
    </p:spTree>
    <p:extLst>
      <p:ext uri="{BB962C8B-B14F-4D97-AF65-F5344CB8AC3E}">
        <p14:creationId xmlns:p14="http://schemas.microsoft.com/office/powerpoint/2010/main" val="7379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6558"/>
          </a:xfrm>
        </p:spPr>
        <p:txBody>
          <a:bodyPr/>
          <a:lstStyle/>
          <a:p>
            <a:r>
              <a:rPr lang="en-US" dirty="0"/>
              <a:t>Review your past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89315"/>
            <a:ext cx="10178322" cy="4290278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/>
              <a:t>Which elective classes have you already taken?</a:t>
            </a:r>
          </a:p>
          <a:p>
            <a:r>
              <a:rPr lang="en-US" sz="3600" dirty="0"/>
              <a:t>Which electives do you still want to take?</a:t>
            </a:r>
          </a:p>
          <a:p>
            <a:r>
              <a:rPr lang="en-US" sz="3600" dirty="0"/>
              <a:t>Which electives may you want to consider taking because of a previous elective course? Example, you took Spanish A and now you may want to take Spanish B or you took Emerging Technologies 1 and may want to take  Emerging Technologies 2 or Introduction to Coding.</a:t>
            </a:r>
          </a:p>
          <a:p>
            <a:r>
              <a:rPr lang="en-US" sz="3600" dirty="0"/>
              <a:t>Review your past course by logging into PowerSchool Student Parent Portal</a:t>
            </a:r>
          </a:p>
        </p:txBody>
      </p:sp>
    </p:spTree>
    <p:extLst>
      <p:ext uri="{BB962C8B-B14F-4D97-AF65-F5344CB8AC3E}">
        <p14:creationId xmlns:p14="http://schemas.microsoft.com/office/powerpoint/2010/main" val="560909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6558"/>
          </a:xfrm>
        </p:spPr>
        <p:txBody>
          <a:bodyPr/>
          <a:lstStyle/>
          <a:p>
            <a:r>
              <a:rPr lang="en-US" dirty="0"/>
              <a:t>Review your Course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89315"/>
            <a:ext cx="10178322" cy="4290278"/>
          </a:xfrm>
        </p:spPr>
        <p:txBody>
          <a:bodyPr>
            <a:normAutofit/>
          </a:bodyPr>
          <a:lstStyle/>
          <a:p>
            <a:r>
              <a:rPr lang="en-US" sz="3600" dirty="0"/>
              <a:t>Which courses are available to me next year?</a:t>
            </a:r>
          </a:p>
          <a:p>
            <a:r>
              <a:rPr lang="en-US" sz="3600" dirty="0"/>
              <a:t>Which decisions do I have to make?</a:t>
            </a:r>
          </a:p>
          <a:p>
            <a:r>
              <a:rPr lang="en-US" sz="3600" dirty="0"/>
              <a:t>What are my elective choices?</a:t>
            </a:r>
          </a:p>
          <a:p>
            <a:r>
              <a:rPr lang="en-US" sz="3600" dirty="0"/>
              <a:t>Review your course options by logging into PowerSchool Student Parent Portal</a:t>
            </a:r>
          </a:p>
        </p:txBody>
      </p:sp>
    </p:spTree>
    <p:extLst>
      <p:ext uri="{BB962C8B-B14F-4D97-AF65-F5344CB8AC3E}">
        <p14:creationId xmlns:p14="http://schemas.microsoft.com/office/powerpoint/2010/main" val="2757969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89215"/>
          </a:xfrm>
        </p:spPr>
        <p:txBody>
          <a:bodyPr/>
          <a:lstStyle/>
          <a:p>
            <a:r>
              <a:rPr lang="en-US" dirty="0"/>
              <a:t>8th Grade Scheduling Decisions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918102"/>
              </p:ext>
            </p:extLst>
          </p:nvPr>
        </p:nvGraphicFramePr>
        <p:xfrm>
          <a:off x="1519890" y="1595717"/>
          <a:ext cx="7132791" cy="330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597">
                  <a:extLst>
                    <a:ext uri="{9D8B030D-6E8A-4147-A177-3AD203B41FA5}">
                      <a16:colId xmlns:a16="http://schemas.microsoft.com/office/drawing/2014/main" val="2629222407"/>
                    </a:ext>
                  </a:extLst>
                </a:gridCol>
                <a:gridCol w="2377597">
                  <a:extLst>
                    <a:ext uri="{9D8B030D-6E8A-4147-A177-3AD203B41FA5}">
                      <a16:colId xmlns:a16="http://schemas.microsoft.com/office/drawing/2014/main" val="2365187420"/>
                    </a:ext>
                  </a:extLst>
                </a:gridCol>
                <a:gridCol w="2377597">
                  <a:extLst>
                    <a:ext uri="{9D8B030D-6E8A-4147-A177-3AD203B41FA5}">
                      <a16:colId xmlns:a16="http://schemas.microsoft.com/office/drawing/2014/main" val="1932200779"/>
                    </a:ext>
                  </a:extLst>
                </a:gridCol>
              </a:tblGrid>
              <a:tr h="6275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Option</a:t>
                      </a:r>
                      <a:r>
                        <a:rPr lang="en-US" sz="2800" baseline="0" dirty="0"/>
                        <a:t> 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Option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Option</a:t>
                      </a:r>
                      <a:r>
                        <a:rPr lang="en-US" sz="2800" baseline="0" dirty="0"/>
                        <a:t> C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1230421"/>
                  </a:ext>
                </a:extLst>
              </a:tr>
              <a:tr h="7888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Spanish</a:t>
                      </a:r>
                      <a:r>
                        <a:rPr lang="en-US" sz="2800" baseline="0" dirty="0"/>
                        <a:t> 1 (HS Credit)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Three 20 week elective course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9785738"/>
                  </a:ext>
                </a:extLst>
              </a:tr>
              <a:tr h="7888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Fitness</a:t>
                      </a:r>
                      <a:r>
                        <a:rPr lang="en-US" sz="2800" baseline="0" dirty="0"/>
                        <a:t> for Life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Fitness</a:t>
                      </a:r>
                      <a:r>
                        <a:rPr lang="en-US" sz="2800" baseline="0" dirty="0"/>
                        <a:t> for Life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Fitness</a:t>
                      </a:r>
                      <a:r>
                        <a:rPr lang="en-US" sz="2800" baseline="0" dirty="0"/>
                        <a:t> for Life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1101368"/>
                  </a:ext>
                </a:extLst>
              </a:tr>
              <a:tr h="7888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One</a:t>
                      </a:r>
                      <a:r>
                        <a:rPr lang="en-US" sz="2800" baseline="0" dirty="0"/>
                        <a:t> additional elective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One</a:t>
                      </a:r>
                      <a:r>
                        <a:rPr lang="en-US" sz="2800" baseline="0" dirty="0"/>
                        <a:t> additional elective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4733321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9966467"/>
              </p:ext>
            </p:extLst>
          </p:nvPr>
        </p:nvGraphicFramePr>
        <p:xfrm>
          <a:off x="8652681" y="1595718"/>
          <a:ext cx="2377597" cy="3315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597">
                  <a:extLst>
                    <a:ext uri="{9D8B030D-6E8A-4147-A177-3AD203B41FA5}">
                      <a16:colId xmlns:a16="http://schemas.microsoft.com/office/drawing/2014/main" val="2629222407"/>
                    </a:ext>
                  </a:extLst>
                </a:gridCol>
              </a:tblGrid>
              <a:tr h="6299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Option</a:t>
                      </a:r>
                      <a:r>
                        <a:rPr lang="en-US" sz="2800" baseline="0" dirty="0"/>
                        <a:t> D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1230421"/>
                  </a:ext>
                </a:extLst>
              </a:tr>
              <a:tr h="7919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Band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9785738"/>
                  </a:ext>
                </a:extLst>
              </a:tr>
              <a:tr h="9357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Spanish</a:t>
                      </a:r>
                      <a:r>
                        <a:rPr lang="en-US" sz="2800" baseline="0" dirty="0"/>
                        <a:t> 1(HS Credit)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1101368"/>
                  </a:ext>
                </a:extLst>
              </a:tr>
              <a:tr h="94853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4733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070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80250"/>
          </a:xfrm>
        </p:spPr>
        <p:txBody>
          <a:bodyPr/>
          <a:lstStyle/>
          <a:p>
            <a:r>
              <a:rPr lang="en-US" dirty="0"/>
              <a:t>8th Grade Elective Options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857686"/>
              </p:ext>
            </p:extLst>
          </p:nvPr>
        </p:nvGraphicFramePr>
        <p:xfrm>
          <a:off x="2013313" y="1479176"/>
          <a:ext cx="8655051" cy="3535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85017">
                  <a:extLst>
                    <a:ext uri="{9D8B030D-6E8A-4147-A177-3AD203B41FA5}">
                      <a16:colId xmlns:a16="http://schemas.microsoft.com/office/drawing/2014/main" val="1726682278"/>
                    </a:ext>
                  </a:extLst>
                </a:gridCol>
                <a:gridCol w="2885017">
                  <a:extLst>
                    <a:ext uri="{9D8B030D-6E8A-4147-A177-3AD203B41FA5}">
                      <a16:colId xmlns:a16="http://schemas.microsoft.com/office/drawing/2014/main" val="3579922052"/>
                    </a:ext>
                  </a:extLst>
                </a:gridCol>
                <a:gridCol w="2885017">
                  <a:extLst>
                    <a:ext uri="{9D8B030D-6E8A-4147-A177-3AD203B41FA5}">
                      <a16:colId xmlns:a16="http://schemas.microsoft.com/office/drawing/2014/main" val="1390288891"/>
                    </a:ext>
                  </a:extLst>
                </a:gridCol>
              </a:tblGrid>
              <a:tr h="893209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Engineering and the Environment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2D and/or</a:t>
                      </a:r>
                      <a:r>
                        <a:rPr lang="en-US" sz="2400" b="0" baseline="0" dirty="0"/>
                        <a:t> </a:t>
                      </a:r>
                      <a:r>
                        <a:rPr lang="en-US" sz="2400" b="0" dirty="0"/>
                        <a:t>3D</a:t>
                      </a:r>
                      <a:r>
                        <a:rPr lang="en-US" sz="2400" b="0" baseline="0" dirty="0"/>
                        <a:t> Art</a:t>
                      </a:r>
                      <a:endParaRPr lang="en-US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Introduction</a:t>
                      </a:r>
                      <a:r>
                        <a:rPr lang="en-US" sz="2400" b="0" baseline="0" dirty="0"/>
                        <a:t> to Coding</a:t>
                      </a:r>
                      <a:endParaRPr lang="en-US" sz="2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0001316"/>
                  </a:ext>
                </a:extLst>
              </a:tr>
              <a:tr h="776542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Spanish 1 (HS Credit)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Team Sports</a:t>
                      </a:r>
                      <a:endParaRPr lang="en-US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Health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9202824"/>
                  </a:ext>
                </a:extLst>
              </a:tr>
              <a:tr h="893209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Spanish A and/or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Choir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Concert Band</a:t>
                      </a:r>
                      <a:endParaRPr lang="en-US" sz="2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4102314"/>
                  </a:ext>
                </a:extLst>
              </a:tr>
              <a:tr h="9727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Emerging</a:t>
                      </a:r>
                      <a:r>
                        <a:rPr lang="en-US" sz="2400" b="0" baseline="0" dirty="0"/>
                        <a:t> Technologies 1and II</a:t>
                      </a:r>
                      <a:endParaRPr lang="en-US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Engineering for the future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Team Sports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979713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1251677" y="5289176"/>
            <a:ext cx="9882487" cy="1398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Which are my first choices?</a:t>
            </a:r>
          </a:p>
          <a:p>
            <a:r>
              <a:rPr lang="en-US" sz="3600" dirty="0"/>
              <a:t>Which are my second (or alternate) choices?</a:t>
            </a:r>
          </a:p>
          <a:p>
            <a:r>
              <a:rPr lang="en-US" sz="3600" dirty="0"/>
              <a:t>Descriptions can be found in the WCS High School Course Description Guide</a:t>
            </a:r>
          </a:p>
        </p:txBody>
      </p:sp>
    </p:spTree>
    <p:extLst>
      <p:ext uri="{BB962C8B-B14F-4D97-AF65-F5344CB8AC3E}">
        <p14:creationId xmlns:p14="http://schemas.microsoft.com/office/powerpoint/2010/main" val="2425513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3553" y="134471"/>
            <a:ext cx="8857129" cy="1685364"/>
          </a:xfrm>
        </p:spPr>
        <p:txBody>
          <a:bodyPr>
            <a:normAutofit/>
          </a:bodyPr>
          <a:lstStyle/>
          <a:p>
            <a:r>
              <a:rPr lang="en-US" sz="5000" dirty="0"/>
              <a:t>Contact your</a:t>
            </a:r>
            <a:br>
              <a:rPr lang="en-US" sz="5000" dirty="0"/>
            </a:br>
            <a:r>
              <a:rPr lang="en-US" sz="5000" dirty="0"/>
              <a:t>School Counselor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93977" y="2196353"/>
            <a:ext cx="5773272" cy="44637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>
                <a:solidFill>
                  <a:schemeClr val="accent1"/>
                </a:solidFill>
              </a:rPr>
              <a:t>Visit the Agnes E. Beer  Counseling Website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>
                <a:solidFill>
                  <a:schemeClr val="accent1"/>
                </a:solidFill>
              </a:rPr>
              <a:t>https://beermiddleschoolcounseling.weebly.com/scheduling-for-7th-graders.html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>
                <a:solidFill>
                  <a:schemeClr val="accent1"/>
                </a:solidFill>
              </a:rPr>
              <a:t>To find more information on the scheduling process and counselor contact information</a:t>
            </a:r>
          </a:p>
          <a:p>
            <a:pPr marL="0" indent="0">
              <a:buNone/>
            </a:pPr>
            <a:endParaRPr lang="en-US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37741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2221</TotalTime>
  <Words>455</Words>
  <Application>Microsoft Office PowerPoint</Application>
  <PresentationFormat>Widescreen</PresentationFormat>
  <Paragraphs>70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Impact</vt:lpstr>
      <vt:lpstr>Badge</vt:lpstr>
      <vt:lpstr>Selecting your Elective Courses</vt:lpstr>
      <vt:lpstr>Review your past Classes</vt:lpstr>
      <vt:lpstr>Review your Course options</vt:lpstr>
      <vt:lpstr>8th Grade Scheduling Decisions</vt:lpstr>
      <vt:lpstr>8th Grade Elective Options</vt:lpstr>
      <vt:lpstr>Contact your School Counselor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Card</dc:title>
  <dc:creator>Beer Counseling Program</dc:creator>
  <cp:lastModifiedBy>Ryan Kay</cp:lastModifiedBy>
  <cp:revision>100</cp:revision>
  <cp:lastPrinted>2022-02-08T15:55:34Z</cp:lastPrinted>
  <dcterms:created xsi:type="dcterms:W3CDTF">2019-02-04T18:40:25Z</dcterms:created>
  <dcterms:modified xsi:type="dcterms:W3CDTF">2022-02-08T18:52:13Z</dcterms:modified>
</cp:coreProperties>
</file>