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6" r:id="rId4"/>
    <p:sldId id="360" r:id="rId5"/>
    <p:sldId id="361" r:id="rId6"/>
    <p:sldId id="363" r:id="rId7"/>
    <p:sldId id="364" r:id="rId8"/>
    <p:sldId id="400" r:id="rId9"/>
    <p:sldId id="365" r:id="rId10"/>
    <p:sldId id="367" r:id="rId11"/>
    <p:sldId id="369" r:id="rId12"/>
    <p:sldId id="322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FF9966"/>
    <a:srgbClr val="CC9900"/>
    <a:srgbClr val="FFCC00"/>
    <a:srgbClr val="3333CC"/>
    <a:srgbClr val="006600"/>
    <a:srgbClr val="FF33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69691-6DA3-406B-A438-1DA31E8ACA99}" v="6" dt="2022-02-04T15:39:25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51" d="100"/>
          <a:sy n="51" d="100"/>
        </p:scale>
        <p:origin x="139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Parent Orientations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Scheduling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801970-9DB7-43DC-929D-719E50B3AC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Parent Orientations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Scheduling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8123F8-F0E5-41D5-B608-D5AFF54D54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Parent Orientations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Scheduling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1DF58B-7FB5-4B55-96FA-96453F0DAB4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B73AD-0EE5-4121-801D-2922E47F3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12916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75A11-04B2-4A06-88A1-662CFCDCE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72603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08C2-3400-4431-98D0-4B78566CB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81180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5A09-C695-4547-9DB9-E7E72171E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4120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CB6E3-63DD-4AFA-9DA2-8D1D83D2D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049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D24AF-AEF3-47BB-8993-DEF8AF6EE1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7787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B45D5-296D-4E03-942E-AAC907E866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7034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26CC2-357A-4A47-B433-4296D4F0E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46142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A5D4-ABFB-451D-8899-E7D2EAADE1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0256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BF58-4DAE-4C27-A700-F1ABC5F69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3857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C2CE1-C1E0-4586-8355-5EE7E44AC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4784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4361-9B7D-48D9-BA38-3D038AF3E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08576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819B5-BDA3-45A2-B54B-1875636CE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7093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384EBAC-21B1-45F9-8C4D-2210178C2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/>
      <p:bldP spid="27238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2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23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BEER MIDDLE SCHOOL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223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Course Selections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2023 - 2024</a:t>
            </a:r>
          </a:p>
        </p:txBody>
      </p:sp>
    </p:spTree>
  </p:cSld>
  <p:clrMapOvr>
    <a:masterClrMapping/>
  </p:clrMapOvr>
  <p:transition spd="med" advTm="3599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Spanish A – 20 Weeks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Only for students who did not take Spanish A in 6</a:t>
            </a:r>
            <a:r>
              <a:rPr lang="en-US" altLang="en-US" sz="2600" baseline="30000"/>
              <a:t>th</a:t>
            </a:r>
            <a:r>
              <a:rPr lang="en-US" altLang="en-US" sz="2600"/>
              <a:t> grade.</a:t>
            </a:r>
          </a:p>
          <a:p>
            <a:pPr eaLnBrk="1" hangingPunct="1"/>
            <a:r>
              <a:rPr lang="en-US" altLang="en-US" sz="2600"/>
              <a:t>This course, with a </a:t>
            </a:r>
            <a:r>
              <a:rPr lang="en-US" altLang="en-US" sz="2600">
                <a:solidFill>
                  <a:srgbClr val="006600"/>
                </a:solidFill>
              </a:rPr>
              <a:t>Mexican</a:t>
            </a:r>
            <a:r>
              <a:rPr lang="en-US" altLang="en-US" sz="2600"/>
              <a:t> cultural emphasis, will develop the student’s speaking, reading, and writing of the Spanish Language.</a:t>
            </a:r>
          </a:p>
        </p:txBody>
      </p:sp>
      <p:pic>
        <p:nvPicPr>
          <p:cNvPr id="19460" name="Picture 4" descr="MC900435428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057400"/>
            <a:ext cx="3124200" cy="2293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Team Sports – 20 WEEKS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200" dirty="0"/>
              <a:t>This course focuses on categories of sport and activity, progress in motor skills and tactical knowledge unique to that category of physical activity.</a:t>
            </a:r>
          </a:p>
          <a:p>
            <a:pPr eaLnBrk="1" hangingPunct="1"/>
            <a:r>
              <a:rPr lang="en-US" altLang="en-US" sz="2200" dirty="0"/>
              <a:t>Combining basic elements of movement and sports are emphasized in this course. </a:t>
            </a:r>
          </a:p>
          <a:p>
            <a:pPr eaLnBrk="1" hangingPunct="1"/>
            <a:r>
              <a:rPr lang="en-US" altLang="en-US" sz="2200" dirty="0"/>
              <a:t>Similar course required in 8</a:t>
            </a:r>
            <a:r>
              <a:rPr lang="en-US" altLang="en-US" sz="2200" baseline="30000" dirty="0"/>
              <a:t>th</a:t>
            </a:r>
            <a:r>
              <a:rPr lang="en-US" altLang="en-US" sz="2200" dirty="0"/>
              <a:t> grade called Fitness for Life</a:t>
            </a:r>
          </a:p>
        </p:txBody>
      </p:sp>
      <p:pic>
        <p:nvPicPr>
          <p:cNvPr id="21508" name="Picture 4" descr="MP900399881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295400"/>
            <a:ext cx="2522538" cy="168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6" descr="MP900149026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962400"/>
            <a:ext cx="2517775" cy="1677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14400" y="228600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dirty="0">
                <a:solidFill>
                  <a:schemeClr val="tx2"/>
                </a:solidFill>
                <a:latin typeface="Garamond" panose="02020404030301010803" pitchFamily="18" charset="0"/>
              </a:rPr>
              <a:t>Sixth Grade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1000" y="2971800"/>
            <a:ext cx="8229600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/>
              <a:t>Placement Test Results</a:t>
            </a:r>
          </a:p>
          <a:p>
            <a:pPr eaLnBrk="1" hangingPunct="1"/>
            <a:r>
              <a:rPr lang="en-US" altLang="en-US" sz="2600" b="1"/>
              <a:t>M-Step Scores</a:t>
            </a:r>
          </a:p>
          <a:p>
            <a:pPr eaLnBrk="1" hangingPunct="1"/>
            <a:r>
              <a:rPr lang="en-US" altLang="en-US" sz="2600" b="1"/>
              <a:t>NWEA Scores</a:t>
            </a:r>
          </a:p>
          <a:p>
            <a:pPr eaLnBrk="1" hangingPunct="1"/>
            <a:r>
              <a:rPr lang="en-US" altLang="en-US" sz="2600" b="1"/>
              <a:t>Academic Grades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b="1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600" b="1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b="1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822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/>
              <a:t>Reading or Math Intervention classes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/>
              <a:t>It may replace one of your elective courses</a:t>
            </a:r>
          </a:p>
        </p:txBody>
      </p:sp>
      <p:pic>
        <p:nvPicPr>
          <p:cNvPr id="23557" name="Picture 10" descr="MC90034744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05200"/>
            <a:ext cx="11176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3599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Sixth Grade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016250"/>
            <a:ext cx="8229600" cy="3841750"/>
          </a:xfrm>
        </p:spPr>
        <p:txBody>
          <a:bodyPr/>
          <a:lstStyle/>
          <a:p>
            <a:pPr eaLnBrk="1" hangingPunct="1"/>
            <a:r>
              <a:rPr lang="en-US" altLang="en-US" sz="2600" b="1" dirty="0"/>
              <a:t>Language Arts – 2 HOUR BLOCK</a:t>
            </a:r>
          </a:p>
          <a:p>
            <a:pPr eaLnBrk="1" hangingPunct="1"/>
            <a:r>
              <a:rPr lang="en-US" altLang="en-US" sz="2600" b="1" dirty="0"/>
              <a:t>Math Course 1 or Math Course 2 by placement</a:t>
            </a:r>
            <a:endParaRPr lang="en-US" altLang="en-US" sz="21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600" b="1" dirty="0"/>
              <a:t>Science 6</a:t>
            </a:r>
          </a:p>
          <a:p>
            <a:pPr eaLnBrk="1" hangingPunct="1"/>
            <a:r>
              <a:rPr lang="en-US" altLang="en-US" sz="2600" b="1" dirty="0"/>
              <a:t>Social Studies 6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/>
              <a:t>REQUIRED ACADEMIC COURSES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/>
              <a:t>40 WEEKS EACH</a:t>
            </a:r>
          </a:p>
        </p:txBody>
      </p:sp>
      <p:pic>
        <p:nvPicPr>
          <p:cNvPr id="8197" name="Picture 5" descr="MC900435233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4114800"/>
            <a:ext cx="4038600" cy="165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3599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  <a:noFill/>
        </p:spPr>
        <p:txBody>
          <a:bodyPr anchor="ctr"/>
          <a:lstStyle/>
          <a:p>
            <a:pPr eaLnBrk="1" hangingPunct="1"/>
            <a:r>
              <a:rPr lang="en-US" altLang="en-US" b="1" dirty="0"/>
              <a:t>Sixth Grade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4038600" cy="4530725"/>
          </a:xfrm>
          <a:noFill/>
        </p:spPr>
        <p:txBody>
          <a:bodyPr/>
          <a:lstStyle/>
          <a:p>
            <a:pPr eaLnBrk="1" hangingPunct="1"/>
            <a:r>
              <a:rPr lang="en-US" altLang="en-US" sz="2600" b="1" dirty="0"/>
              <a:t>OPTION 1: Band for 40 weeks.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b="1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b="1" dirty="0"/>
          </a:p>
          <a:p>
            <a:pPr eaLnBrk="1" hangingPunct="1"/>
            <a:r>
              <a:rPr lang="en-US" altLang="en-US" sz="2600" b="1" dirty="0"/>
              <a:t>OPTION 2: Two 20-week electives.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 b="1" dirty="0"/>
          </a:p>
        </p:txBody>
      </p:sp>
      <p:pic>
        <p:nvPicPr>
          <p:cNvPr id="9220" name="Picture 5" descr="MP90039989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2712" y="2940843"/>
            <a:ext cx="1512888" cy="9453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/>
              <a:t>ELECTIVE COURSES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/>
              <a:t>40 Weeks Total</a:t>
            </a:r>
          </a:p>
        </p:txBody>
      </p:sp>
      <p:pic>
        <p:nvPicPr>
          <p:cNvPr id="9222" name="Picture 7" descr="j030052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4318000"/>
            <a:ext cx="1143000" cy="81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10" descr="MC90006032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1000"/>
            <a:ext cx="15113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3599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6th BAND – 40 WEEKS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Further development of skills toward mastery of their instrument.</a:t>
            </a:r>
          </a:p>
          <a:p>
            <a:pPr eaLnBrk="1" hangingPunct="1"/>
            <a:r>
              <a:rPr lang="en-US" altLang="en-US" sz="2600" dirty="0"/>
              <a:t>Performance attendance and activity participation is required.</a:t>
            </a:r>
          </a:p>
        </p:txBody>
      </p:sp>
      <p:pic>
        <p:nvPicPr>
          <p:cNvPr id="10244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4713" y="2286000"/>
            <a:ext cx="4154487" cy="2286000"/>
          </a:xfr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2-Dimensional Art – 20 WEEKS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Introduces elements and principles of art through history and culture.</a:t>
            </a:r>
          </a:p>
          <a:p>
            <a:pPr eaLnBrk="1" hangingPunct="1"/>
            <a:r>
              <a:rPr lang="en-US" altLang="en-US" sz="2600" dirty="0"/>
              <a:t>Two-Dimensional Art forms will be explored.</a:t>
            </a:r>
          </a:p>
          <a:p>
            <a:pPr lvl="1" eaLnBrk="1" hangingPunct="1"/>
            <a:r>
              <a:rPr lang="en-US" altLang="en-US" sz="2200" dirty="0"/>
              <a:t>Pencil and pastel drawing</a:t>
            </a:r>
          </a:p>
          <a:p>
            <a:pPr lvl="1" eaLnBrk="1" hangingPunct="1"/>
            <a:r>
              <a:rPr lang="en-US" altLang="en-US" sz="2200" dirty="0"/>
              <a:t>Acrylic and watercolor painting</a:t>
            </a:r>
          </a:p>
          <a:p>
            <a:pPr lvl="1" eaLnBrk="1" hangingPunct="1"/>
            <a:r>
              <a:rPr lang="en-US" altLang="en-US" sz="2200" dirty="0"/>
              <a:t>Printmaking</a:t>
            </a:r>
          </a:p>
          <a:p>
            <a:pPr lvl="1" eaLnBrk="1" hangingPunct="1"/>
            <a:r>
              <a:rPr lang="en-US" altLang="en-US" sz="2200" dirty="0"/>
              <a:t>Silk painting</a:t>
            </a:r>
          </a:p>
        </p:txBody>
      </p:sp>
      <p:pic>
        <p:nvPicPr>
          <p:cNvPr id="11268" name="Picture 4" descr="MP900309017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914400"/>
            <a:ext cx="2054225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4648200" y="47244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Same class offered in 8</a:t>
            </a:r>
            <a:r>
              <a:rPr lang="en-US" altLang="en-US" sz="1800" baseline="30000"/>
              <a:t>th</a:t>
            </a:r>
            <a:r>
              <a:rPr lang="en-US" altLang="en-US" sz="1800"/>
              <a:t> grade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Engineering and the Environment –       20 WEEKS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200" dirty="0"/>
              <a:t>Students will engage in hands on activities that utilize their reasoning and problem-solving skills to discover the science behind the technology of alternative, sustainable, and renewable energy sources, including alternative fuels like fuel cell cars, ethanol, bio-fuels, solar, hydro, and wind power.</a:t>
            </a:r>
          </a:p>
          <a:p>
            <a:pPr eaLnBrk="1" hangingPunct="1"/>
            <a:r>
              <a:rPr lang="en-US" altLang="en-US" sz="2200" dirty="0"/>
              <a:t>Offered in 8</a:t>
            </a:r>
            <a:r>
              <a:rPr lang="en-US" altLang="en-US" sz="2200" baseline="30000" dirty="0"/>
              <a:t>th</a:t>
            </a:r>
            <a:r>
              <a:rPr lang="en-US" altLang="en-US" sz="2200" dirty="0"/>
              <a:t> grade </a:t>
            </a:r>
          </a:p>
        </p:txBody>
      </p:sp>
      <p:pic>
        <p:nvPicPr>
          <p:cNvPr id="13316" name="Picture 4" descr="MC900432247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447800"/>
            <a:ext cx="3392488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Engineering for the Future – 20 WEEKS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/>
              <a:t>In this course, students will discover the science and technology needed to create, design, and manufacture different structures and machines.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Use problem solving to learn about: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Simple machines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Bridges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Skyscrapers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Robotics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Rocketry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Offered in 8</a:t>
            </a:r>
            <a:r>
              <a:rPr lang="en-US" altLang="en-US" sz="2400" baseline="30000"/>
              <a:t>th</a:t>
            </a:r>
            <a:r>
              <a:rPr lang="en-US" altLang="en-US" sz="2400"/>
              <a:t> grade</a:t>
            </a:r>
          </a:p>
        </p:txBody>
      </p:sp>
      <p:pic>
        <p:nvPicPr>
          <p:cNvPr id="14340" name="Picture 6" descr="MP900442689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057400"/>
            <a:ext cx="4343400" cy="289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CHOIR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20-week class</a:t>
            </a:r>
          </a:p>
          <a:p>
            <a:pPr>
              <a:defRPr/>
            </a:pPr>
            <a:r>
              <a:rPr lang="en-US" dirty="0"/>
              <a:t>Vocal technique, sight reading, music theory, and music history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dirty="0"/>
              <a:t>Offered in 7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</a:p>
        </p:txBody>
      </p:sp>
      <p:pic>
        <p:nvPicPr>
          <p:cNvPr id="1536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4781" y="3581400"/>
            <a:ext cx="2924175" cy="2205038"/>
          </a:xfrm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52475"/>
            <a:ext cx="30480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Emerging Technologies 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4378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/>
              <a:t>Essential Skills covered in this class are: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800" dirty="0"/>
              <a:t>Basic Orientation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800" dirty="0"/>
              <a:t>Typing Skills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800" dirty="0"/>
              <a:t>Digital Footprint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800" dirty="0"/>
              <a:t>Troubleshooting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800" dirty="0"/>
              <a:t>Cyber Safety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800" dirty="0"/>
              <a:t>Microsoft Imagine Academy</a:t>
            </a:r>
          </a:p>
          <a:p>
            <a:pPr marL="344487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/>
              <a:t>Offered in 7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and 8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grade</a:t>
            </a:r>
          </a:p>
        </p:txBody>
      </p:sp>
      <p:pic>
        <p:nvPicPr>
          <p:cNvPr id="16388" name="Picture 6" descr="Image result for typing pictu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76400"/>
            <a:ext cx="32004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AutoShape 10" descr="Image result for student and computer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530225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381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52857</TotalTime>
  <Words>405</Words>
  <Application>Microsoft Office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Edge</vt:lpstr>
      <vt:lpstr>BEER MIDDLE SCHOOL</vt:lpstr>
      <vt:lpstr>Sixth Grade</vt:lpstr>
      <vt:lpstr>Sixth Grade</vt:lpstr>
      <vt:lpstr>6th BAND – 40 WEEKS</vt:lpstr>
      <vt:lpstr>2-Dimensional Art – 20 WEEKS</vt:lpstr>
      <vt:lpstr>Engineering and the Environment –       20 WEEKS</vt:lpstr>
      <vt:lpstr>Engineering for the Future – 20 WEEKS</vt:lpstr>
      <vt:lpstr>CHOIR</vt:lpstr>
      <vt:lpstr>Emerging Technologies I</vt:lpstr>
      <vt:lpstr>Spanish A – 20 Weeks</vt:lpstr>
      <vt:lpstr>Team Sports – 20 WEEKS</vt:lpstr>
      <vt:lpstr>PowerPoint Presentation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CARTER MIDDLE SCHOOL</dc:title>
  <dc:creator>Counseling Department</dc:creator>
  <cp:lastModifiedBy>Ryan Kay</cp:lastModifiedBy>
  <cp:revision>191</cp:revision>
  <cp:lastPrinted>2022-02-09T12:36:19Z</cp:lastPrinted>
  <dcterms:created xsi:type="dcterms:W3CDTF">2003-02-07T23:18:52Z</dcterms:created>
  <dcterms:modified xsi:type="dcterms:W3CDTF">2023-01-27T16:02:32Z</dcterms:modified>
</cp:coreProperties>
</file>